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14" r:id="rId2"/>
    <p:sldId id="256" r:id="rId3"/>
    <p:sldId id="280" r:id="rId4"/>
    <p:sldId id="319" r:id="rId5"/>
    <p:sldId id="320" r:id="rId6"/>
    <p:sldId id="300" r:id="rId7"/>
    <p:sldId id="321" r:id="rId8"/>
    <p:sldId id="322" r:id="rId9"/>
    <p:sldId id="323" r:id="rId10"/>
    <p:sldId id="324" r:id="rId11"/>
    <p:sldId id="325" r:id="rId12"/>
    <p:sldId id="315" r:id="rId13"/>
    <p:sldId id="303" r:id="rId14"/>
    <p:sldId id="284" r:id="rId15"/>
    <p:sldId id="287" r:id="rId16"/>
    <p:sldId id="288" r:id="rId17"/>
    <p:sldId id="298" r:id="rId18"/>
    <p:sldId id="299" r:id="rId19"/>
    <p:sldId id="285" r:id="rId20"/>
    <p:sldId id="286" r:id="rId21"/>
    <p:sldId id="293" r:id="rId22"/>
    <p:sldId id="289" r:id="rId23"/>
    <p:sldId id="290" r:id="rId24"/>
    <p:sldId id="317" r:id="rId25"/>
    <p:sldId id="308" r:id="rId26"/>
    <p:sldId id="316" r:id="rId27"/>
    <p:sldId id="291" r:id="rId28"/>
    <p:sldId id="292" r:id="rId29"/>
    <p:sldId id="283" r:id="rId30"/>
    <p:sldId id="304" r:id="rId31"/>
    <p:sldId id="273" r:id="rId32"/>
    <p:sldId id="274" r:id="rId33"/>
    <p:sldId id="275" r:id="rId34"/>
    <p:sldId id="313" r:id="rId35"/>
    <p:sldId id="305" r:id="rId36"/>
    <p:sldId id="306" r:id="rId37"/>
    <p:sldId id="307" r:id="rId38"/>
    <p:sldId id="309" r:id="rId39"/>
    <p:sldId id="318" r:id="rId40"/>
    <p:sldId id="27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EF7A52-0BC1-4826-B307-233D9FA060C2}">
          <p14:sldIdLst>
            <p14:sldId id="314"/>
            <p14:sldId id="256"/>
            <p14:sldId id="280"/>
            <p14:sldId id="319"/>
            <p14:sldId id="320"/>
            <p14:sldId id="300"/>
            <p14:sldId id="321"/>
            <p14:sldId id="322"/>
            <p14:sldId id="323"/>
            <p14:sldId id="324"/>
            <p14:sldId id="325"/>
            <p14:sldId id="315"/>
            <p14:sldId id="303"/>
            <p14:sldId id="284"/>
            <p14:sldId id="287"/>
            <p14:sldId id="288"/>
            <p14:sldId id="298"/>
            <p14:sldId id="299"/>
            <p14:sldId id="285"/>
            <p14:sldId id="286"/>
            <p14:sldId id="293"/>
            <p14:sldId id="289"/>
            <p14:sldId id="290"/>
            <p14:sldId id="317"/>
            <p14:sldId id="308"/>
            <p14:sldId id="316"/>
            <p14:sldId id="291"/>
            <p14:sldId id="292"/>
            <p14:sldId id="283"/>
            <p14:sldId id="304"/>
            <p14:sldId id="273"/>
            <p14:sldId id="274"/>
            <p14:sldId id="275"/>
            <p14:sldId id="313"/>
            <p14:sldId id="305"/>
            <p14:sldId id="306"/>
            <p14:sldId id="307"/>
            <p14:sldId id="309"/>
            <p14:sldId id="318"/>
            <p14:sldId id="27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localc\Steps\Reporting%20Documents\2nd%20report\graph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localc\Steps\Reporting%20Documents\2nd%20report\graphs.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com\Documents\STEPS%20Launch\Data%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Sheet1!$B$174</c:f>
              <c:strCache>
                <c:ptCount val="1"/>
                <c:pt idx="0">
                  <c:v>Men </c:v>
                </c:pt>
              </c:strCache>
            </c:strRef>
          </c:tx>
          <c:invertIfNegative val="0"/>
          <c:dLbls>
            <c:spPr>
              <a:noFill/>
              <a:ln>
                <a:noFill/>
              </a:ln>
              <a:effectLst/>
            </c:spPr>
            <c:txPr>
              <a:bodyPr/>
              <a:lstStyle/>
              <a:p>
                <a:pPr>
                  <a:defRPr sz="1100">
                    <a:latin typeface="Maiandra GD"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Sheet1!$C$173:$E$173</c:f>
              <c:strCache>
                <c:ptCount val="3"/>
                <c:pt idx="0">
                  <c:v>Tobacco Use</c:v>
                </c:pt>
                <c:pt idx="1">
                  <c:v>Tobacco Smokers</c:v>
                </c:pt>
                <c:pt idx="2">
                  <c:v>Smokeless Use</c:v>
                </c:pt>
              </c:strCache>
            </c:strRef>
          </c:cat>
          <c:val>
            <c:numRef>
              <c:f>Sheet1!$C$174:$E$174</c:f>
              <c:numCache>
                <c:formatCode>General</c:formatCode>
                <c:ptCount val="3"/>
                <c:pt idx="0">
                  <c:v>23</c:v>
                </c:pt>
                <c:pt idx="1">
                  <c:v>19.7</c:v>
                </c:pt>
                <c:pt idx="2">
                  <c:v>4</c:v>
                </c:pt>
              </c:numCache>
            </c:numRef>
          </c:val>
          <c:extLst xmlns:c16r2="http://schemas.microsoft.com/office/drawing/2015/06/chart">
            <c:ext xmlns:c16="http://schemas.microsoft.com/office/drawing/2014/chart" uri="{C3380CC4-5D6E-409C-BE32-E72D297353CC}">
              <c16:uniqueId val="{00000000-4A7D-4C4F-92C8-63913FF20533}"/>
            </c:ext>
          </c:extLst>
        </c:ser>
        <c:ser>
          <c:idx val="1"/>
          <c:order val="1"/>
          <c:tx>
            <c:strRef>
              <c:f>Sheet1!$B$175</c:f>
              <c:strCache>
                <c:ptCount val="1"/>
                <c:pt idx="0">
                  <c:v>Female</c:v>
                </c:pt>
              </c:strCache>
            </c:strRef>
          </c:tx>
          <c:invertIfNegative val="0"/>
          <c:dLbls>
            <c:spPr>
              <a:noFill/>
              <a:ln>
                <a:noFill/>
              </a:ln>
              <a:effectLst/>
            </c:spPr>
            <c:txPr>
              <a:bodyPr/>
              <a:lstStyle/>
              <a:p>
                <a:pPr>
                  <a:defRPr sz="1200">
                    <a:latin typeface="Maiandra GD"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Sheet1!$C$173:$E$173</c:f>
              <c:strCache>
                <c:ptCount val="3"/>
                <c:pt idx="0">
                  <c:v>Tobacco Use</c:v>
                </c:pt>
                <c:pt idx="1">
                  <c:v>Tobacco Smokers</c:v>
                </c:pt>
                <c:pt idx="2">
                  <c:v>Smokeless Use</c:v>
                </c:pt>
              </c:strCache>
            </c:strRef>
          </c:cat>
          <c:val>
            <c:numRef>
              <c:f>Sheet1!$C$175:$E$175</c:f>
              <c:numCache>
                <c:formatCode>General</c:formatCode>
                <c:ptCount val="3"/>
                <c:pt idx="0">
                  <c:v>4.0999999999999996</c:v>
                </c:pt>
                <c:pt idx="1">
                  <c:v>0.9</c:v>
                </c:pt>
                <c:pt idx="2">
                  <c:v>3.6</c:v>
                </c:pt>
              </c:numCache>
            </c:numRef>
          </c:val>
          <c:extLst xmlns:c16r2="http://schemas.microsoft.com/office/drawing/2015/06/chart">
            <c:ext xmlns:c16="http://schemas.microsoft.com/office/drawing/2014/chart" uri="{C3380CC4-5D6E-409C-BE32-E72D297353CC}">
              <c16:uniqueId val="{00000001-4A7D-4C4F-92C8-63913FF20533}"/>
            </c:ext>
          </c:extLst>
        </c:ser>
        <c:ser>
          <c:idx val="2"/>
          <c:order val="2"/>
          <c:tx>
            <c:strRef>
              <c:f>Sheet1!$B$176</c:f>
              <c:strCache>
                <c:ptCount val="1"/>
                <c:pt idx="0">
                  <c:v>Overall</c:v>
                </c:pt>
              </c:strCache>
            </c:strRef>
          </c:tx>
          <c:invertIfNegative val="0"/>
          <c:dLbls>
            <c:spPr>
              <a:noFill/>
              <a:ln>
                <a:noFill/>
              </a:ln>
              <a:effectLst/>
            </c:spPr>
            <c:txPr>
              <a:bodyPr/>
              <a:lstStyle/>
              <a:p>
                <a:pPr>
                  <a:defRPr sz="1400">
                    <a:latin typeface="Maiandra GD"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Sheet1!$C$173:$E$173</c:f>
              <c:strCache>
                <c:ptCount val="3"/>
                <c:pt idx="0">
                  <c:v>Tobacco Use</c:v>
                </c:pt>
                <c:pt idx="1">
                  <c:v>Tobacco Smokers</c:v>
                </c:pt>
                <c:pt idx="2">
                  <c:v>Smokeless Use</c:v>
                </c:pt>
              </c:strCache>
            </c:strRef>
          </c:cat>
          <c:val>
            <c:numRef>
              <c:f>Sheet1!$C$176:$E$176</c:f>
              <c:numCache>
                <c:formatCode>General</c:formatCode>
                <c:ptCount val="3"/>
                <c:pt idx="0">
                  <c:v>13.3</c:v>
                </c:pt>
                <c:pt idx="1">
                  <c:v>10.1</c:v>
                </c:pt>
                <c:pt idx="2">
                  <c:v>3.3</c:v>
                </c:pt>
              </c:numCache>
            </c:numRef>
          </c:val>
          <c:extLst xmlns:c16r2="http://schemas.microsoft.com/office/drawing/2015/06/chart">
            <c:ext xmlns:c16="http://schemas.microsoft.com/office/drawing/2014/chart" uri="{C3380CC4-5D6E-409C-BE32-E72D297353CC}">
              <c16:uniqueId val="{00000002-4A7D-4C4F-92C8-63913FF20533}"/>
            </c:ext>
          </c:extLst>
        </c:ser>
        <c:dLbls>
          <c:showLegendKey val="0"/>
          <c:showVal val="0"/>
          <c:showCatName val="0"/>
          <c:showSerName val="0"/>
          <c:showPercent val="0"/>
          <c:showBubbleSize val="0"/>
        </c:dLbls>
        <c:gapWidth val="150"/>
        <c:axId val="101054720"/>
        <c:axId val="104099840"/>
      </c:barChart>
      <c:catAx>
        <c:axId val="101054720"/>
        <c:scaling>
          <c:orientation val="minMax"/>
        </c:scaling>
        <c:delete val="0"/>
        <c:axPos val="b"/>
        <c:numFmt formatCode="General" sourceLinked="0"/>
        <c:majorTickMark val="out"/>
        <c:minorTickMark val="none"/>
        <c:tickLblPos val="nextTo"/>
        <c:txPr>
          <a:bodyPr/>
          <a:lstStyle/>
          <a:p>
            <a:pPr>
              <a:defRPr sz="1800">
                <a:latin typeface="Maiandra GD" pitchFamily="34" charset="0"/>
              </a:defRPr>
            </a:pPr>
            <a:endParaRPr lang="en-US"/>
          </a:p>
        </c:txPr>
        <c:crossAx val="104099840"/>
        <c:crosses val="autoZero"/>
        <c:auto val="1"/>
        <c:lblAlgn val="ctr"/>
        <c:lblOffset val="100"/>
        <c:noMultiLvlLbl val="0"/>
      </c:catAx>
      <c:valAx>
        <c:axId val="104099840"/>
        <c:scaling>
          <c:orientation val="minMax"/>
        </c:scaling>
        <c:delete val="0"/>
        <c:axPos val="l"/>
        <c:numFmt formatCode="General" sourceLinked="1"/>
        <c:majorTickMark val="out"/>
        <c:minorTickMark val="none"/>
        <c:tickLblPos val="nextTo"/>
        <c:txPr>
          <a:bodyPr/>
          <a:lstStyle/>
          <a:p>
            <a:pPr>
              <a:defRPr sz="1100"/>
            </a:pPr>
            <a:endParaRPr lang="en-US"/>
          </a:p>
        </c:txPr>
        <c:crossAx val="101054720"/>
        <c:crosses val="autoZero"/>
        <c:crossBetween val="between"/>
      </c:valAx>
    </c:plotArea>
    <c:legend>
      <c:legendPos val="r"/>
      <c:layout/>
      <c:overlay val="0"/>
      <c:txPr>
        <a:bodyPr/>
        <a:lstStyle/>
        <a:p>
          <a:pPr>
            <a:defRPr sz="1400">
              <a:latin typeface="Maiandra GD" pitchFamily="34" charset="0"/>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txPr>
              <a:bodyPr/>
              <a:lstStyle/>
              <a:p>
                <a:pPr>
                  <a:defRPr sz="1400">
                    <a:latin typeface="Maiandra GD"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Sheet1!$A$203:$A$205</c:f>
              <c:strCache>
                <c:ptCount val="3"/>
                <c:pt idx="0">
                  <c:v>Overall</c:v>
                </c:pt>
                <c:pt idx="1">
                  <c:v>Male</c:v>
                </c:pt>
                <c:pt idx="2">
                  <c:v>Female</c:v>
                </c:pt>
              </c:strCache>
            </c:strRef>
          </c:cat>
          <c:val>
            <c:numRef>
              <c:f>Sheet1!$B$203:$B$205</c:f>
              <c:numCache>
                <c:formatCode>General</c:formatCode>
                <c:ptCount val="3"/>
                <c:pt idx="0">
                  <c:v>19.3</c:v>
                </c:pt>
                <c:pt idx="1">
                  <c:v>33.799999999999997</c:v>
                </c:pt>
                <c:pt idx="2">
                  <c:v>5.4</c:v>
                </c:pt>
              </c:numCache>
            </c:numRef>
          </c:val>
          <c:extLst xmlns:c16r2="http://schemas.microsoft.com/office/drawing/2015/06/chart">
            <c:ext xmlns:c16="http://schemas.microsoft.com/office/drawing/2014/chart" uri="{C3380CC4-5D6E-409C-BE32-E72D297353CC}">
              <c16:uniqueId val="{00000000-0D82-4262-9222-75A12B03C7BD}"/>
            </c:ext>
          </c:extLst>
        </c:ser>
        <c:dLbls>
          <c:showLegendKey val="0"/>
          <c:showVal val="0"/>
          <c:showCatName val="0"/>
          <c:showSerName val="0"/>
          <c:showPercent val="0"/>
          <c:showBubbleSize val="0"/>
        </c:dLbls>
        <c:gapWidth val="150"/>
        <c:axId val="104126720"/>
        <c:axId val="103944192"/>
      </c:barChart>
      <c:catAx>
        <c:axId val="104126720"/>
        <c:scaling>
          <c:orientation val="minMax"/>
        </c:scaling>
        <c:delete val="0"/>
        <c:axPos val="b"/>
        <c:numFmt formatCode="General" sourceLinked="0"/>
        <c:majorTickMark val="out"/>
        <c:minorTickMark val="none"/>
        <c:tickLblPos val="nextTo"/>
        <c:txPr>
          <a:bodyPr/>
          <a:lstStyle/>
          <a:p>
            <a:pPr>
              <a:defRPr sz="1800">
                <a:latin typeface="Maiandra GD" pitchFamily="34" charset="0"/>
              </a:defRPr>
            </a:pPr>
            <a:endParaRPr lang="en-US"/>
          </a:p>
        </c:txPr>
        <c:crossAx val="103944192"/>
        <c:crosses val="autoZero"/>
        <c:auto val="1"/>
        <c:lblAlgn val="ctr"/>
        <c:lblOffset val="100"/>
        <c:noMultiLvlLbl val="0"/>
      </c:catAx>
      <c:valAx>
        <c:axId val="103944192"/>
        <c:scaling>
          <c:orientation val="minMax"/>
        </c:scaling>
        <c:delete val="0"/>
        <c:axPos val="l"/>
        <c:numFmt formatCode="General" sourceLinked="1"/>
        <c:majorTickMark val="out"/>
        <c:minorTickMark val="none"/>
        <c:tickLblPos val="nextTo"/>
        <c:txPr>
          <a:bodyPr/>
          <a:lstStyle/>
          <a:p>
            <a:pPr>
              <a:defRPr sz="1400"/>
            </a:pPr>
            <a:endParaRPr lang="en-US"/>
          </a:p>
        </c:txPr>
        <c:crossAx val="104126720"/>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Sheet1!$C$15</c:f>
              <c:strCache>
                <c:ptCount val="1"/>
                <c:pt idx="0">
                  <c:v>% screened</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Sheet1!$B$16:$B$19</c:f>
              <c:strCache>
                <c:ptCount val="4"/>
                <c:pt idx="0">
                  <c:v>18-29</c:v>
                </c:pt>
                <c:pt idx="1">
                  <c:v>30-44</c:v>
                </c:pt>
                <c:pt idx="2">
                  <c:v>45-59</c:v>
                </c:pt>
                <c:pt idx="3">
                  <c:v>60-69</c:v>
                </c:pt>
              </c:strCache>
            </c:strRef>
          </c:cat>
          <c:val>
            <c:numRef>
              <c:f>Sheet1!$C$16:$C$19</c:f>
              <c:numCache>
                <c:formatCode>0.0</c:formatCode>
                <c:ptCount val="4"/>
                <c:pt idx="0">
                  <c:v>7.3</c:v>
                </c:pt>
                <c:pt idx="1">
                  <c:v>16.600000000000001</c:v>
                </c:pt>
                <c:pt idx="2">
                  <c:v>14</c:v>
                </c:pt>
                <c:pt idx="3">
                  <c:v>8</c:v>
                </c:pt>
              </c:numCache>
            </c:numRef>
          </c:val>
          <c:extLst xmlns:c16r2="http://schemas.microsoft.com/office/drawing/2015/06/chart">
            <c:ext xmlns:c16="http://schemas.microsoft.com/office/drawing/2014/chart" uri="{C3380CC4-5D6E-409C-BE32-E72D297353CC}">
              <c16:uniqueId val="{00000000-6DEA-4E87-A669-9EF49FB85871}"/>
            </c:ext>
          </c:extLst>
        </c:ser>
        <c:dLbls>
          <c:showLegendKey val="0"/>
          <c:showVal val="0"/>
          <c:showCatName val="0"/>
          <c:showSerName val="0"/>
          <c:showPercent val="0"/>
          <c:showBubbleSize val="0"/>
        </c:dLbls>
        <c:gapWidth val="150"/>
        <c:axId val="103995264"/>
        <c:axId val="103997440"/>
      </c:barChart>
      <c:catAx>
        <c:axId val="103995264"/>
        <c:scaling>
          <c:orientation val="minMax"/>
        </c:scaling>
        <c:delete val="0"/>
        <c:axPos val="b"/>
        <c:title>
          <c:tx>
            <c:rich>
              <a:bodyPr/>
              <a:lstStyle/>
              <a:p>
                <a:pPr>
                  <a:defRPr/>
                </a:pPr>
                <a:r>
                  <a:rPr lang="en-US"/>
                  <a:t>Age group</a:t>
                </a:r>
              </a:p>
            </c:rich>
          </c:tx>
          <c:overlay val="0"/>
        </c:title>
        <c:numFmt formatCode="General" sourceLinked="0"/>
        <c:majorTickMark val="out"/>
        <c:minorTickMark val="none"/>
        <c:tickLblPos val="nextTo"/>
        <c:crossAx val="103997440"/>
        <c:crosses val="autoZero"/>
        <c:auto val="1"/>
        <c:lblAlgn val="ctr"/>
        <c:lblOffset val="100"/>
        <c:noMultiLvlLbl val="0"/>
      </c:catAx>
      <c:valAx>
        <c:axId val="103997440"/>
        <c:scaling>
          <c:orientation val="minMax"/>
        </c:scaling>
        <c:delete val="0"/>
        <c:axPos val="l"/>
        <c:title>
          <c:tx>
            <c:rich>
              <a:bodyPr rot="-5400000" vert="horz"/>
              <a:lstStyle/>
              <a:p>
                <a:pPr>
                  <a:defRPr/>
                </a:pPr>
                <a:r>
                  <a:rPr lang="en-US"/>
                  <a:t>Proportion screened</a:t>
                </a:r>
              </a:p>
            </c:rich>
          </c:tx>
          <c:overlay val="0"/>
        </c:title>
        <c:numFmt formatCode="0.0" sourceLinked="1"/>
        <c:majorTickMark val="out"/>
        <c:minorTickMark val="none"/>
        <c:tickLblPos val="nextTo"/>
        <c:crossAx val="103995264"/>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4C18FC-DEB1-44E0-A191-1133A6037FE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28EBD2A-3F2C-48AB-93DC-CC3EF053F814}">
      <dgm:prSet phldrT="[Text]"/>
      <dgm:spPr/>
      <dgm:t>
        <a:bodyPr/>
        <a:lstStyle/>
        <a:p>
          <a:r>
            <a:rPr lang="en-US" dirty="0" smtClean="0"/>
            <a:t>M&amp;E Research </a:t>
          </a:r>
          <a:endParaRPr lang="en-US" dirty="0"/>
        </a:p>
      </dgm:t>
    </dgm:pt>
    <dgm:pt modelId="{E4EC2096-51A5-40D3-BEFA-449DD7BAA57F}" type="parTrans" cxnId="{E40A4778-50A0-4633-9263-D015E88A9B1E}">
      <dgm:prSet/>
      <dgm:spPr/>
      <dgm:t>
        <a:bodyPr/>
        <a:lstStyle/>
        <a:p>
          <a:endParaRPr lang="en-US"/>
        </a:p>
      </dgm:t>
    </dgm:pt>
    <dgm:pt modelId="{60D59829-C337-4564-A52C-A4C91CDDA6D1}" type="sibTrans" cxnId="{E40A4778-50A0-4633-9263-D015E88A9B1E}">
      <dgm:prSet/>
      <dgm:spPr/>
      <dgm:t>
        <a:bodyPr/>
        <a:lstStyle/>
        <a:p>
          <a:endParaRPr lang="en-US"/>
        </a:p>
      </dgm:t>
    </dgm:pt>
    <dgm:pt modelId="{74286B84-CCFF-4CAD-9935-EFACD4CD9789}">
      <dgm:prSet phldrT="[Text]"/>
      <dgm:spPr>
        <a:solidFill>
          <a:srgbClr val="FF6600"/>
        </a:solidFill>
      </dgm:spPr>
      <dgm:t>
        <a:bodyPr/>
        <a:lstStyle/>
        <a:p>
          <a:r>
            <a:rPr lang="en-US" dirty="0" smtClean="0"/>
            <a:t>Prevention, early detection and screening </a:t>
          </a:r>
          <a:endParaRPr lang="en-US" dirty="0"/>
        </a:p>
      </dgm:t>
    </dgm:pt>
    <dgm:pt modelId="{653C011D-F60B-42E1-B2E2-F41C85E3477A}" type="parTrans" cxnId="{8E8A94F4-28A9-46A1-BB2F-C36F78C26EC2}">
      <dgm:prSet/>
      <dgm:spPr/>
      <dgm:t>
        <a:bodyPr/>
        <a:lstStyle/>
        <a:p>
          <a:endParaRPr lang="en-US"/>
        </a:p>
      </dgm:t>
    </dgm:pt>
    <dgm:pt modelId="{3111C471-A116-4849-A2AD-F41615B245D8}" type="sibTrans" cxnId="{8E8A94F4-28A9-46A1-BB2F-C36F78C26EC2}">
      <dgm:prSet/>
      <dgm:spPr/>
      <dgm:t>
        <a:bodyPr/>
        <a:lstStyle/>
        <a:p>
          <a:endParaRPr lang="en-US"/>
        </a:p>
      </dgm:t>
    </dgm:pt>
    <dgm:pt modelId="{8D98D3C1-122D-444E-A8C1-9C05B78B11B8}">
      <dgm:prSet phldrT="[Text]"/>
      <dgm:spPr>
        <a:solidFill>
          <a:srgbClr val="FF6600"/>
        </a:solidFill>
      </dgm:spPr>
      <dgm:t>
        <a:bodyPr/>
        <a:lstStyle/>
        <a:p>
          <a:r>
            <a:rPr lang="en-US" dirty="0" smtClean="0"/>
            <a:t>Diagnosis, registration &amp;surveillance </a:t>
          </a:r>
          <a:endParaRPr lang="en-US" dirty="0"/>
        </a:p>
      </dgm:t>
    </dgm:pt>
    <dgm:pt modelId="{9E85F2F7-4D7A-42C4-A959-02B159858760}" type="parTrans" cxnId="{08E3DF57-65D3-474E-BF6B-E00F1CE6DFE9}">
      <dgm:prSet/>
      <dgm:spPr/>
      <dgm:t>
        <a:bodyPr/>
        <a:lstStyle/>
        <a:p>
          <a:endParaRPr lang="en-US"/>
        </a:p>
      </dgm:t>
    </dgm:pt>
    <dgm:pt modelId="{23501CE5-9695-42C5-B4F7-A345EA48482F}" type="sibTrans" cxnId="{08E3DF57-65D3-474E-BF6B-E00F1CE6DFE9}">
      <dgm:prSet/>
      <dgm:spPr/>
      <dgm:t>
        <a:bodyPr/>
        <a:lstStyle/>
        <a:p>
          <a:endParaRPr lang="en-US"/>
        </a:p>
      </dgm:t>
    </dgm:pt>
    <dgm:pt modelId="{D16BCDF6-DCCC-435E-AAF8-90FED704DC85}">
      <dgm:prSet phldrT="[Text]"/>
      <dgm:spPr>
        <a:solidFill>
          <a:srgbClr val="FF6600"/>
        </a:solidFill>
      </dgm:spPr>
      <dgm:t>
        <a:bodyPr/>
        <a:lstStyle/>
        <a:p>
          <a:r>
            <a:rPr lang="en-US" dirty="0" smtClean="0"/>
            <a:t>Coordination, partnership &amp;financing </a:t>
          </a:r>
          <a:endParaRPr lang="en-US" dirty="0"/>
        </a:p>
      </dgm:t>
    </dgm:pt>
    <dgm:pt modelId="{CEFB4227-258C-42BE-A8B5-A2020C530D7F}" type="parTrans" cxnId="{0753A720-9225-44DE-BCC1-2BF9B41CC46B}">
      <dgm:prSet/>
      <dgm:spPr/>
      <dgm:t>
        <a:bodyPr/>
        <a:lstStyle/>
        <a:p>
          <a:endParaRPr lang="en-US"/>
        </a:p>
      </dgm:t>
    </dgm:pt>
    <dgm:pt modelId="{02100B0E-548E-41D6-BB3B-BBD939932726}" type="sibTrans" cxnId="{0753A720-9225-44DE-BCC1-2BF9B41CC46B}">
      <dgm:prSet/>
      <dgm:spPr/>
      <dgm:t>
        <a:bodyPr/>
        <a:lstStyle/>
        <a:p>
          <a:endParaRPr lang="en-US"/>
        </a:p>
      </dgm:t>
    </dgm:pt>
    <dgm:pt modelId="{3FAFD07B-0B70-48E8-9AB4-F95ACC53386A}">
      <dgm:prSet phldrT="[Text]"/>
      <dgm:spPr>
        <a:solidFill>
          <a:srgbClr val="FF6600"/>
        </a:solidFill>
      </dgm:spPr>
      <dgm:t>
        <a:bodyPr/>
        <a:lstStyle/>
        <a:p>
          <a:r>
            <a:rPr lang="en-US" dirty="0" smtClean="0"/>
            <a:t>Treatment, palliative care &amp; survivorship </a:t>
          </a:r>
          <a:endParaRPr lang="en-US" dirty="0"/>
        </a:p>
      </dgm:t>
    </dgm:pt>
    <dgm:pt modelId="{02F08249-D452-4993-99D9-70AF340E3999}" type="parTrans" cxnId="{7BF84371-1D54-4C2D-8A6F-53B50D47059B}">
      <dgm:prSet/>
      <dgm:spPr/>
      <dgm:t>
        <a:bodyPr/>
        <a:lstStyle/>
        <a:p>
          <a:endParaRPr lang="en-US"/>
        </a:p>
      </dgm:t>
    </dgm:pt>
    <dgm:pt modelId="{AE2EA16C-F842-476B-87DE-D5F58C4166B1}" type="sibTrans" cxnId="{7BF84371-1D54-4C2D-8A6F-53B50D47059B}">
      <dgm:prSet/>
      <dgm:spPr/>
      <dgm:t>
        <a:bodyPr/>
        <a:lstStyle/>
        <a:p>
          <a:endParaRPr lang="en-US"/>
        </a:p>
      </dgm:t>
    </dgm:pt>
    <dgm:pt modelId="{66E2A283-AB4F-4C12-9958-991F5A6B89DE}" type="pres">
      <dgm:prSet presAssocID="{9C4C18FC-DEB1-44E0-A191-1133A6037FEA}" presName="diagram" presStyleCnt="0">
        <dgm:presLayoutVars>
          <dgm:chMax val="1"/>
          <dgm:dir/>
          <dgm:animLvl val="ctr"/>
          <dgm:resizeHandles val="exact"/>
        </dgm:presLayoutVars>
      </dgm:prSet>
      <dgm:spPr/>
      <dgm:t>
        <a:bodyPr/>
        <a:lstStyle/>
        <a:p>
          <a:endParaRPr lang="en-US"/>
        </a:p>
      </dgm:t>
    </dgm:pt>
    <dgm:pt modelId="{9B65F9CB-F267-49F7-98E9-0E530402760A}" type="pres">
      <dgm:prSet presAssocID="{9C4C18FC-DEB1-44E0-A191-1133A6037FEA}" presName="matrix" presStyleCnt="0"/>
      <dgm:spPr/>
    </dgm:pt>
    <dgm:pt modelId="{AA5F98FA-F868-456B-9786-E54CEE5C6FEE}" type="pres">
      <dgm:prSet presAssocID="{9C4C18FC-DEB1-44E0-A191-1133A6037FEA}" presName="tile1" presStyleLbl="node1" presStyleIdx="0" presStyleCnt="4"/>
      <dgm:spPr/>
      <dgm:t>
        <a:bodyPr/>
        <a:lstStyle/>
        <a:p>
          <a:endParaRPr lang="en-US"/>
        </a:p>
      </dgm:t>
    </dgm:pt>
    <dgm:pt modelId="{C812DB3F-4352-4CD5-ABC4-C8C2B8A6CE20}" type="pres">
      <dgm:prSet presAssocID="{9C4C18FC-DEB1-44E0-A191-1133A6037FEA}" presName="tile1text" presStyleLbl="node1" presStyleIdx="0" presStyleCnt="4">
        <dgm:presLayoutVars>
          <dgm:chMax val="0"/>
          <dgm:chPref val="0"/>
          <dgm:bulletEnabled val="1"/>
        </dgm:presLayoutVars>
      </dgm:prSet>
      <dgm:spPr/>
      <dgm:t>
        <a:bodyPr/>
        <a:lstStyle/>
        <a:p>
          <a:endParaRPr lang="en-US"/>
        </a:p>
      </dgm:t>
    </dgm:pt>
    <dgm:pt modelId="{B39A4C16-75C2-458F-AA0B-8F5DDFD0A403}" type="pres">
      <dgm:prSet presAssocID="{9C4C18FC-DEB1-44E0-A191-1133A6037FEA}" presName="tile2" presStyleLbl="node1" presStyleIdx="1" presStyleCnt="4"/>
      <dgm:spPr/>
      <dgm:t>
        <a:bodyPr/>
        <a:lstStyle/>
        <a:p>
          <a:endParaRPr lang="en-US"/>
        </a:p>
      </dgm:t>
    </dgm:pt>
    <dgm:pt modelId="{CFA9F4FF-4DA4-4C67-BBAA-B39B4A6D62B0}" type="pres">
      <dgm:prSet presAssocID="{9C4C18FC-DEB1-44E0-A191-1133A6037FEA}" presName="tile2text" presStyleLbl="node1" presStyleIdx="1" presStyleCnt="4">
        <dgm:presLayoutVars>
          <dgm:chMax val="0"/>
          <dgm:chPref val="0"/>
          <dgm:bulletEnabled val="1"/>
        </dgm:presLayoutVars>
      </dgm:prSet>
      <dgm:spPr/>
      <dgm:t>
        <a:bodyPr/>
        <a:lstStyle/>
        <a:p>
          <a:endParaRPr lang="en-US"/>
        </a:p>
      </dgm:t>
    </dgm:pt>
    <dgm:pt modelId="{EEB69287-D9A0-459C-A43D-1F961F7CA7A9}" type="pres">
      <dgm:prSet presAssocID="{9C4C18FC-DEB1-44E0-A191-1133A6037FEA}" presName="tile3" presStyleLbl="node1" presStyleIdx="2" presStyleCnt="4"/>
      <dgm:spPr/>
      <dgm:t>
        <a:bodyPr/>
        <a:lstStyle/>
        <a:p>
          <a:endParaRPr lang="en-US"/>
        </a:p>
      </dgm:t>
    </dgm:pt>
    <dgm:pt modelId="{EC853E0D-02B9-46A9-9E04-E8A0DF9D7715}" type="pres">
      <dgm:prSet presAssocID="{9C4C18FC-DEB1-44E0-A191-1133A6037FEA}" presName="tile3text" presStyleLbl="node1" presStyleIdx="2" presStyleCnt="4">
        <dgm:presLayoutVars>
          <dgm:chMax val="0"/>
          <dgm:chPref val="0"/>
          <dgm:bulletEnabled val="1"/>
        </dgm:presLayoutVars>
      </dgm:prSet>
      <dgm:spPr/>
      <dgm:t>
        <a:bodyPr/>
        <a:lstStyle/>
        <a:p>
          <a:endParaRPr lang="en-US"/>
        </a:p>
      </dgm:t>
    </dgm:pt>
    <dgm:pt modelId="{3CD90F12-ABDD-4186-AA3D-9D3DB3FD0E65}" type="pres">
      <dgm:prSet presAssocID="{9C4C18FC-DEB1-44E0-A191-1133A6037FEA}" presName="tile4" presStyleLbl="node1" presStyleIdx="3" presStyleCnt="4"/>
      <dgm:spPr/>
      <dgm:t>
        <a:bodyPr/>
        <a:lstStyle/>
        <a:p>
          <a:endParaRPr lang="en-US"/>
        </a:p>
      </dgm:t>
    </dgm:pt>
    <dgm:pt modelId="{714CB05A-5301-4DC7-A4A8-4C8FA5943F5A}" type="pres">
      <dgm:prSet presAssocID="{9C4C18FC-DEB1-44E0-A191-1133A6037FEA}" presName="tile4text" presStyleLbl="node1" presStyleIdx="3" presStyleCnt="4">
        <dgm:presLayoutVars>
          <dgm:chMax val="0"/>
          <dgm:chPref val="0"/>
          <dgm:bulletEnabled val="1"/>
        </dgm:presLayoutVars>
      </dgm:prSet>
      <dgm:spPr/>
      <dgm:t>
        <a:bodyPr/>
        <a:lstStyle/>
        <a:p>
          <a:endParaRPr lang="en-US"/>
        </a:p>
      </dgm:t>
    </dgm:pt>
    <dgm:pt modelId="{4DB62CC3-50DF-4586-96C4-3CE6A9E9848D}" type="pres">
      <dgm:prSet presAssocID="{9C4C18FC-DEB1-44E0-A191-1133A6037FEA}" presName="centerTile" presStyleLbl="fgShp" presStyleIdx="0" presStyleCnt="1">
        <dgm:presLayoutVars>
          <dgm:chMax val="0"/>
          <dgm:chPref val="0"/>
        </dgm:presLayoutVars>
      </dgm:prSet>
      <dgm:spPr/>
      <dgm:t>
        <a:bodyPr/>
        <a:lstStyle/>
        <a:p>
          <a:endParaRPr lang="en-US"/>
        </a:p>
      </dgm:t>
    </dgm:pt>
  </dgm:ptLst>
  <dgm:cxnLst>
    <dgm:cxn modelId="{8817CD7D-0E6B-4687-8CCB-A0500387130F}" type="presOf" srcId="{3FAFD07B-0B70-48E8-9AB4-F95ACC53386A}" destId="{714CB05A-5301-4DC7-A4A8-4C8FA5943F5A}" srcOrd="1" destOrd="0" presId="urn:microsoft.com/office/officeart/2005/8/layout/matrix1"/>
    <dgm:cxn modelId="{3A13FAE3-9D82-47E5-8F13-B9602F6E2C48}" type="presOf" srcId="{9C4C18FC-DEB1-44E0-A191-1133A6037FEA}" destId="{66E2A283-AB4F-4C12-9958-991F5A6B89DE}" srcOrd="0" destOrd="0" presId="urn:microsoft.com/office/officeart/2005/8/layout/matrix1"/>
    <dgm:cxn modelId="{7E18BBE4-E48C-4E97-8912-BE2A1129E3B4}" type="presOf" srcId="{8D98D3C1-122D-444E-A8C1-9C05B78B11B8}" destId="{CFA9F4FF-4DA4-4C67-BBAA-B39B4A6D62B0}" srcOrd="1" destOrd="0" presId="urn:microsoft.com/office/officeart/2005/8/layout/matrix1"/>
    <dgm:cxn modelId="{8E8A94F4-28A9-46A1-BB2F-C36F78C26EC2}" srcId="{F28EBD2A-3F2C-48AB-93DC-CC3EF053F814}" destId="{74286B84-CCFF-4CAD-9935-EFACD4CD9789}" srcOrd="0" destOrd="0" parTransId="{653C011D-F60B-42E1-B2E2-F41C85E3477A}" sibTransId="{3111C471-A116-4849-A2AD-F41615B245D8}"/>
    <dgm:cxn modelId="{E40A4778-50A0-4633-9263-D015E88A9B1E}" srcId="{9C4C18FC-DEB1-44E0-A191-1133A6037FEA}" destId="{F28EBD2A-3F2C-48AB-93DC-CC3EF053F814}" srcOrd="0" destOrd="0" parTransId="{E4EC2096-51A5-40D3-BEFA-449DD7BAA57F}" sibTransId="{60D59829-C337-4564-A52C-A4C91CDDA6D1}"/>
    <dgm:cxn modelId="{89131B7E-F0FC-46DB-A274-C44F82474201}" type="presOf" srcId="{8D98D3C1-122D-444E-A8C1-9C05B78B11B8}" destId="{B39A4C16-75C2-458F-AA0B-8F5DDFD0A403}" srcOrd="0" destOrd="0" presId="urn:microsoft.com/office/officeart/2005/8/layout/matrix1"/>
    <dgm:cxn modelId="{C17ED1A1-4877-4A08-B816-6DFAF35684C7}" type="presOf" srcId="{3FAFD07B-0B70-48E8-9AB4-F95ACC53386A}" destId="{3CD90F12-ABDD-4186-AA3D-9D3DB3FD0E65}" srcOrd="0" destOrd="0" presId="urn:microsoft.com/office/officeart/2005/8/layout/matrix1"/>
    <dgm:cxn modelId="{419A72F5-E03B-464E-B333-6C40F3904A6E}" type="presOf" srcId="{74286B84-CCFF-4CAD-9935-EFACD4CD9789}" destId="{C812DB3F-4352-4CD5-ABC4-C8C2B8A6CE20}" srcOrd="1" destOrd="0" presId="urn:microsoft.com/office/officeart/2005/8/layout/matrix1"/>
    <dgm:cxn modelId="{08E3DF57-65D3-474E-BF6B-E00F1CE6DFE9}" srcId="{F28EBD2A-3F2C-48AB-93DC-CC3EF053F814}" destId="{8D98D3C1-122D-444E-A8C1-9C05B78B11B8}" srcOrd="1" destOrd="0" parTransId="{9E85F2F7-4D7A-42C4-A959-02B159858760}" sibTransId="{23501CE5-9695-42C5-B4F7-A345EA48482F}"/>
    <dgm:cxn modelId="{23F33317-3F91-437D-B253-B95E2E48C32C}" type="presOf" srcId="{F28EBD2A-3F2C-48AB-93DC-CC3EF053F814}" destId="{4DB62CC3-50DF-4586-96C4-3CE6A9E9848D}" srcOrd="0" destOrd="0" presId="urn:microsoft.com/office/officeart/2005/8/layout/matrix1"/>
    <dgm:cxn modelId="{607491F2-E51A-40F4-A6F0-8011345E6AFD}" type="presOf" srcId="{D16BCDF6-DCCC-435E-AAF8-90FED704DC85}" destId="{EEB69287-D9A0-459C-A43D-1F961F7CA7A9}" srcOrd="0" destOrd="0" presId="urn:microsoft.com/office/officeart/2005/8/layout/matrix1"/>
    <dgm:cxn modelId="{5EFB8875-F478-4579-B949-9A753F1CED19}" type="presOf" srcId="{D16BCDF6-DCCC-435E-AAF8-90FED704DC85}" destId="{EC853E0D-02B9-46A9-9E04-E8A0DF9D7715}" srcOrd="1" destOrd="0" presId="urn:microsoft.com/office/officeart/2005/8/layout/matrix1"/>
    <dgm:cxn modelId="{0753A720-9225-44DE-BCC1-2BF9B41CC46B}" srcId="{F28EBD2A-3F2C-48AB-93DC-CC3EF053F814}" destId="{D16BCDF6-DCCC-435E-AAF8-90FED704DC85}" srcOrd="2" destOrd="0" parTransId="{CEFB4227-258C-42BE-A8B5-A2020C530D7F}" sibTransId="{02100B0E-548E-41D6-BB3B-BBD939932726}"/>
    <dgm:cxn modelId="{7BF84371-1D54-4C2D-8A6F-53B50D47059B}" srcId="{F28EBD2A-3F2C-48AB-93DC-CC3EF053F814}" destId="{3FAFD07B-0B70-48E8-9AB4-F95ACC53386A}" srcOrd="3" destOrd="0" parTransId="{02F08249-D452-4993-99D9-70AF340E3999}" sibTransId="{AE2EA16C-F842-476B-87DE-D5F58C4166B1}"/>
    <dgm:cxn modelId="{C0355C4F-6FC7-4C10-8D68-32EBFC61B6E7}" type="presOf" srcId="{74286B84-CCFF-4CAD-9935-EFACD4CD9789}" destId="{AA5F98FA-F868-456B-9786-E54CEE5C6FEE}" srcOrd="0" destOrd="0" presId="urn:microsoft.com/office/officeart/2005/8/layout/matrix1"/>
    <dgm:cxn modelId="{7470128E-4015-44DC-A97E-7ADE60A0BF68}" type="presParOf" srcId="{66E2A283-AB4F-4C12-9958-991F5A6B89DE}" destId="{9B65F9CB-F267-49F7-98E9-0E530402760A}" srcOrd="0" destOrd="0" presId="urn:microsoft.com/office/officeart/2005/8/layout/matrix1"/>
    <dgm:cxn modelId="{08FC0B82-AFD2-4001-80D7-2CEE7C27300C}" type="presParOf" srcId="{9B65F9CB-F267-49F7-98E9-0E530402760A}" destId="{AA5F98FA-F868-456B-9786-E54CEE5C6FEE}" srcOrd="0" destOrd="0" presId="urn:microsoft.com/office/officeart/2005/8/layout/matrix1"/>
    <dgm:cxn modelId="{7DE591B4-8247-4E06-9FA9-06D53113747D}" type="presParOf" srcId="{9B65F9CB-F267-49F7-98E9-0E530402760A}" destId="{C812DB3F-4352-4CD5-ABC4-C8C2B8A6CE20}" srcOrd="1" destOrd="0" presId="urn:microsoft.com/office/officeart/2005/8/layout/matrix1"/>
    <dgm:cxn modelId="{EC8C92D1-E7C3-41B0-8ADF-03B4D371EE0F}" type="presParOf" srcId="{9B65F9CB-F267-49F7-98E9-0E530402760A}" destId="{B39A4C16-75C2-458F-AA0B-8F5DDFD0A403}" srcOrd="2" destOrd="0" presId="urn:microsoft.com/office/officeart/2005/8/layout/matrix1"/>
    <dgm:cxn modelId="{00CA0DA9-A01F-40DE-B53B-5DF30ADFF688}" type="presParOf" srcId="{9B65F9CB-F267-49F7-98E9-0E530402760A}" destId="{CFA9F4FF-4DA4-4C67-BBAA-B39B4A6D62B0}" srcOrd="3" destOrd="0" presId="urn:microsoft.com/office/officeart/2005/8/layout/matrix1"/>
    <dgm:cxn modelId="{AFCDEDFF-463A-454D-949C-301CFD53293C}" type="presParOf" srcId="{9B65F9CB-F267-49F7-98E9-0E530402760A}" destId="{EEB69287-D9A0-459C-A43D-1F961F7CA7A9}" srcOrd="4" destOrd="0" presId="urn:microsoft.com/office/officeart/2005/8/layout/matrix1"/>
    <dgm:cxn modelId="{F5FD53D6-BCB9-42AD-9FBB-AACB5C053C46}" type="presParOf" srcId="{9B65F9CB-F267-49F7-98E9-0E530402760A}" destId="{EC853E0D-02B9-46A9-9E04-E8A0DF9D7715}" srcOrd="5" destOrd="0" presId="urn:microsoft.com/office/officeart/2005/8/layout/matrix1"/>
    <dgm:cxn modelId="{6B66263E-F385-43FD-BAE3-9441C4E8E804}" type="presParOf" srcId="{9B65F9CB-F267-49F7-98E9-0E530402760A}" destId="{3CD90F12-ABDD-4186-AA3D-9D3DB3FD0E65}" srcOrd="6" destOrd="0" presId="urn:microsoft.com/office/officeart/2005/8/layout/matrix1"/>
    <dgm:cxn modelId="{08BC841D-6A73-4ACE-8210-8F10EC6B791F}" type="presParOf" srcId="{9B65F9CB-F267-49F7-98E9-0E530402760A}" destId="{714CB05A-5301-4DC7-A4A8-4C8FA5943F5A}" srcOrd="7" destOrd="0" presId="urn:microsoft.com/office/officeart/2005/8/layout/matrix1"/>
    <dgm:cxn modelId="{C6042A38-1461-4492-8975-B9FAAAC2B30C}" type="presParOf" srcId="{66E2A283-AB4F-4C12-9958-991F5A6B89DE}" destId="{4DB62CC3-50DF-4586-96C4-3CE6A9E9848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19562D-9AEE-4E85-8D78-2458B8DBEBB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22F2B32-7BC9-44F2-9C9F-BFBA0D76231A}">
      <dgm:prSet phldrT="[Text]"/>
      <dgm:spPr/>
      <dgm:t>
        <a:bodyPr/>
        <a:lstStyle/>
        <a:p>
          <a:r>
            <a:rPr lang="en-US" dirty="0" smtClean="0"/>
            <a:t>Prevention </a:t>
          </a:r>
          <a:endParaRPr lang="en-US" dirty="0"/>
        </a:p>
      </dgm:t>
    </dgm:pt>
    <dgm:pt modelId="{6DDEDBBB-5205-433F-ABE2-DA0D41EDBD55}" type="parTrans" cxnId="{444BCAB5-BE1D-4B08-AB99-1DE9480B4618}">
      <dgm:prSet/>
      <dgm:spPr/>
      <dgm:t>
        <a:bodyPr/>
        <a:lstStyle/>
        <a:p>
          <a:endParaRPr lang="en-US"/>
        </a:p>
      </dgm:t>
    </dgm:pt>
    <dgm:pt modelId="{F867130E-B5F0-4D0B-817B-3E19F69FA872}" type="sibTrans" cxnId="{444BCAB5-BE1D-4B08-AB99-1DE9480B4618}">
      <dgm:prSet/>
      <dgm:spPr/>
      <dgm:t>
        <a:bodyPr/>
        <a:lstStyle/>
        <a:p>
          <a:endParaRPr lang="en-US"/>
        </a:p>
      </dgm:t>
    </dgm:pt>
    <dgm:pt modelId="{E81DD2FE-6505-499E-9C23-6E2C9FC063DC}">
      <dgm:prSet phldrT="[Text]"/>
      <dgm:spPr/>
      <dgm:t>
        <a:bodyPr/>
        <a:lstStyle/>
        <a:p>
          <a:r>
            <a:rPr lang="en-US" dirty="0" smtClean="0"/>
            <a:t>Promote healthy lifestyle </a:t>
          </a:r>
          <a:endParaRPr lang="en-US" dirty="0"/>
        </a:p>
      </dgm:t>
    </dgm:pt>
    <dgm:pt modelId="{C796A1E2-CE16-4613-8976-D915EEBAF691}" type="parTrans" cxnId="{A21A8BAA-52FB-412D-AF3A-E187943DDD3A}">
      <dgm:prSet/>
      <dgm:spPr/>
      <dgm:t>
        <a:bodyPr/>
        <a:lstStyle/>
        <a:p>
          <a:endParaRPr lang="en-US"/>
        </a:p>
      </dgm:t>
    </dgm:pt>
    <dgm:pt modelId="{27ACD81A-33F4-40E8-ADF9-6FFF8E5D4155}" type="sibTrans" cxnId="{A21A8BAA-52FB-412D-AF3A-E187943DDD3A}">
      <dgm:prSet/>
      <dgm:spPr/>
      <dgm:t>
        <a:bodyPr/>
        <a:lstStyle/>
        <a:p>
          <a:endParaRPr lang="en-US"/>
        </a:p>
      </dgm:t>
    </dgm:pt>
    <dgm:pt modelId="{38EC6E4E-3E2B-4F00-821F-77ED1B3AE2DC}">
      <dgm:prSet phldrT="[Text]"/>
      <dgm:spPr/>
      <dgm:t>
        <a:bodyPr/>
        <a:lstStyle/>
        <a:p>
          <a:r>
            <a:rPr lang="en-US" dirty="0" smtClean="0"/>
            <a:t>Reduce environmental and occupational exposure </a:t>
          </a:r>
          <a:endParaRPr lang="en-US" dirty="0"/>
        </a:p>
      </dgm:t>
    </dgm:pt>
    <dgm:pt modelId="{92B7527F-AAE2-427D-98BC-2047E3CDC0FD}" type="parTrans" cxnId="{6853E475-B92F-4551-8C78-30ED04D69A46}">
      <dgm:prSet/>
      <dgm:spPr/>
      <dgm:t>
        <a:bodyPr/>
        <a:lstStyle/>
        <a:p>
          <a:endParaRPr lang="en-US"/>
        </a:p>
      </dgm:t>
    </dgm:pt>
    <dgm:pt modelId="{9051EAEC-E074-437C-B040-901A83F86F65}" type="sibTrans" cxnId="{6853E475-B92F-4551-8C78-30ED04D69A46}">
      <dgm:prSet/>
      <dgm:spPr/>
      <dgm:t>
        <a:bodyPr/>
        <a:lstStyle/>
        <a:p>
          <a:endParaRPr lang="en-US"/>
        </a:p>
      </dgm:t>
    </dgm:pt>
    <dgm:pt modelId="{0ACD50BA-C877-4C3D-931E-0B8299E977E1}">
      <dgm:prSet phldrT="[Text]"/>
      <dgm:spPr/>
      <dgm:t>
        <a:bodyPr/>
        <a:lstStyle/>
        <a:p>
          <a:r>
            <a:rPr lang="en-US" dirty="0" smtClean="0"/>
            <a:t>Screening </a:t>
          </a:r>
          <a:endParaRPr lang="en-US" dirty="0"/>
        </a:p>
      </dgm:t>
    </dgm:pt>
    <dgm:pt modelId="{F59489EE-AE25-4699-873F-567ACC79F431}" type="parTrans" cxnId="{8B530D3D-FA61-4824-B695-4828AD36C59E}">
      <dgm:prSet/>
      <dgm:spPr/>
      <dgm:t>
        <a:bodyPr/>
        <a:lstStyle/>
        <a:p>
          <a:endParaRPr lang="en-US"/>
        </a:p>
      </dgm:t>
    </dgm:pt>
    <dgm:pt modelId="{FF0D1808-6D03-436C-BB08-543D9688FFBC}" type="sibTrans" cxnId="{8B530D3D-FA61-4824-B695-4828AD36C59E}">
      <dgm:prSet/>
      <dgm:spPr/>
      <dgm:t>
        <a:bodyPr/>
        <a:lstStyle/>
        <a:p>
          <a:endParaRPr lang="en-US"/>
        </a:p>
      </dgm:t>
    </dgm:pt>
    <dgm:pt modelId="{417570F6-7D00-47A9-BBAD-ACBF86F6BF6D}">
      <dgm:prSet phldrT="[Text]"/>
      <dgm:spPr/>
      <dgm:t>
        <a:bodyPr/>
        <a:lstStyle/>
        <a:p>
          <a:r>
            <a:rPr lang="en-US" dirty="0" smtClean="0"/>
            <a:t>Increased access to cancer screening services</a:t>
          </a:r>
          <a:endParaRPr lang="en-US" dirty="0"/>
        </a:p>
      </dgm:t>
    </dgm:pt>
    <dgm:pt modelId="{56147D5C-46A0-4764-B058-3CE0EC2A4CA9}" type="parTrans" cxnId="{8A3C6BDE-3C42-46D6-97AF-680B29168E44}">
      <dgm:prSet/>
      <dgm:spPr/>
      <dgm:t>
        <a:bodyPr/>
        <a:lstStyle/>
        <a:p>
          <a:endParaRPr lang="en-US"/>
        </a:p>
      </dgm:t>
    </dgm:pt>
    <dgm:pt modelId="{1B13D01E-E776-4123-BEDF-4147F41B8C1B}" type="sibTrans" cxnId="{8A3C6BDE-3C42-46D6-97AF-680B29168E44}">
      <dgm:prSet/>
      <dgm:spPr/>
      <dgm:t>
        <a:bodyPr/>
        <a:lstStyle/>
        <a:p>
          <a:endParaRPr lang="en-US"/>
        </a:p>
      </dgm:t>
    </dgm:pt>
    <dgm:pt modelId="{B50853A8-CF9D-4799-9AC2-50D75DBBBE5D}">
      <dgm:prSet phldrT="[Text]"/>
      <dgm:spPr/>
      <dgm:t>
        <a:bodyPr/>
        <a:lstStyle/>
        <a:p>
          <a:r>
            <a:rPr lang="en-US" dirty="0" smtClean="0"/>
            <a:t>National screening </a:t>
          </a:r>
          <a:r>
            <a:rPr lang="en-US" dirty="0" err="1" smtClean="0"/>
            <a:t>programme</a:t>
          </a:r>
          <a:r>
            <a:rPr lang="en-US" dirty="0" smtClean="0"/>
            <a:t> for priority cancers</a:t>
          </a:r>
          <a:endParaRPr lang="en-US" dirty="0"/>
        </a:p>
      </dgm:t>
    </dgm:pt>
    <dgm:pt modelId="{CA02F6D4-9346-4347-A9FA-63F77C19C0DE}" type="parTrans" cxnId="{422D6A34-25E6-4F5D-9716-C6D11A803758}">
      <dgm:prSet/>
      <dgm:spPr/>
      <dgm:t>
        <a:bodyPr/>
        <a:lstStyle/>
        <a:p>
          <a:endParaRPr lang="en-US"/>
        </a:p>
      </dgm:t>
    </dgm:pt>
    <dgm:pt modelId="{B571CC06-68C6-4352-8748-A7F42F14C0C0}" type="sibTrans" cxnId="{422D6A34-25E6-4F5D-9716-C6D11A803758}">
      <dgm:prSet/>
      <dgm:spPr/>
      <dgm:t>
        <a:bodyPr/>
        <a:lstStyle/>
        <a:p>
          <a:endParaRPr lang="en-US"/>
        </a:p>
      </dgm:t>
    </dgm:pt>
    <dgm:pt modelId="{7A44C7A7-5A6B-435F-809D-320099865434}">
      <dgm:prSet phldrT="[Text]"/>
      <dgm:spPr/>
      <dgm:t>
        <a:bodyPr/>
        <a:lstStyle/>
        <a:p>
          <a:r>
            <a:rPr lang="en-US" dirty="0" smtClean="0"/>
            <a:t>Early detection </a:t>
          </a:r>
          <a:endParaRPr lang="en-US" dirty="0"/>
        </a:p>
      </dgm:t>
    </dgm:pt>
    <dgm:pt modelId="{1F2436F3-0F25-4203-8E63-F46DB196B03C}" type="parTrans" cxnId="{394B9D4B-3E63-4623-B826-894F659931ED}">
      <dgm:prSet/>
      <dgm:spPr/>
      <dgm:t>
        <a:bodyPr/>
        <a:lstStyle/>
        <a:p>
          <a:endParaRPr lang="en-US"/>
        </a:p>
      </dgm:t>
    </dgm:pt>
    <dgm:pt modelId="{CC7EE986-D178-478F-BDA3-3EBAA3AF1C51}" type="sibTrans" cxnId="{394B9D4B-3E63-4623-B826-894F659931ED}">
      <dgm:prSet/>
      <dgm:spPr/>
      <dgm:t>
        <a:bodyPr/>
        <a:lstStyle/>
        <a:p>
          <a:endParaRPr lang="en-US"/>
        </a:p>
      </dgm:t>
    </dgm:pt>
    <dgm:pt modelId="{50F91619-A71F-4C8D-9F6E-CF296CEAB653}">
      <dgm:prSet phldrT="[Text]"/>
      <dgm:spPr/>
      <dgm:t>
        <a:bodyPr/>
        <a:lstStyle/>
        <a:p>
          <a:r>
            <a:rPr lang="en-US" dirty="0" smtClean="0"/>
            <a:t>Programs for prompt diagnosis of symptomatic patients/down-staging of cancers</a:t>
          </a:r>
          <a:endParaRPr lang="en-US" dirty="0"/>
        </a:p>
      </dgm:t>
    </dgm:pt>
    <dgm:pt modelId="{7F421B94-1552-458F-92E9-484F2DCE4262}" type="parTrans" cxnId="{997F131A-C481-44B6-9257-75D7303FA89E}">
      <dgm:prSet/>
      <dgm:spPr/>
      <dgm:t>
        <a:bodyPr/>
        <a:lstStyle/>
        <a:p>
          <a:endParaRPr lang="en-US"/>
        </a:p>
      </dgm:t>
    </dgm:pt>
    <dgm:pt modelId="{1D54E81D-F253-48AF-92D6-258AB357A15E}" type="sibTrans" cxnId="{997F131A-C481-44B6-9257-75D7303FA89E}">
      <dgm:prSet/>
      <dgm:spPr/>
      <dgm:t>
        <a:bodyPr/>
        <a:lstStyle/>
        <a:p>
          <a:endParaRPr lang="en-US"/>
        </a:p>
      </dgm:t>
    </dgm:pt>
    <dgm:pt modelId="{FBD0CABB-DC0E-4748-B043-0EDFEBCA47F1}">
      <dgm:prSet phldrT="[Text]"/>
      <dgm:spPr/>
      <dgm:t>
        <a:bodyPr/>
        <a:lstStyle/>
        <a:p>
          <a:r>
            <a:rPr lang="en-US" dirty="0" smtClean="0"/>
            <a:t>Appropriate referral</a:t>
          </a:r>
          <a:endParaRPr lang="en-US" dirty="0"/>
        </a:p>
      </dgm:t>
    </dgm:pt>
    <dgm:pt modelId="{7F2CEDE2-7EA3-4828-BCB8-FD86AAAE23D0}" type="parTrans" cxnId="{B8F00DCF-3798-45AF-9A8F-998414108F81}">
      <dgm:prSet/>
      <dgm:spPr/>
      <dgm:t>
        <a:bodyPr/>
        <a:lstStyle/>
        <a:p>
          <a:endParaRPr lang="en-US"/>
        </a:p>
      </dgm:t>
    </dgm:pt>
    <dgm:pt modelId="{0DC602EC-F93D-48E6-91C0-4B9419FC4D23}" type="sibTrans" cxnId="{B8F00DCF-3798-45AF-9A8F-998414108F81}">
      <dgm:prSet/>
      <dgm:spPr/>
      <dgm:t>
        <a:bodyPr/>
        <a:lstStyle/>
        <a:p>
          <a:endParaRPr lang="en-US"/>
        </a:p>
      </dgm:t>
    </dgm:pt>
    <dgm:pt modelId="{D45E1F9A-EDF2-42A5-A966-360A134EAE8A}">
      <dgm:prSet phldrT="[Text]"/>
      <dgm:spPr/>
      <dgm:t>
        <a:bodyPr/>
        <a:lstStyle/>
        <a:p>
          <a:r>
            <a:rPr lang="en-US" dirty="0" smtClean="0"/>
            <a:t>Vaccination – HPV, HBV, HCV </a:t>
          </a:r>
          <a:endParaRPr lang="en-US" dirty="0"/>
        </a:p>
      </dgm:t>
    </dgm:pt>
    <dgm:pt modelId="{D2099AC6-6A37-469C-93DA-6BCA8B78AFA2}" type="parTrans" cxnId="{853E8918-35DE-4884-BCBA-BA69AA0F5CCA}">
      <dgm:prSet/>
      <dgm:spPr/>
      <dgm:t>
        <a:bodyPr/>
        <a:lstStyle/>
        <a:p>
          <a:endParaRPr lang="en-US"/>
        </a:p>
      </dgm:t>
    </dgm:pt>
    <dgm:pt modelId="{0D90AB51-E067-4695-B2CF-92C9F524CAEB}" type="sibTrans" cxnId="{853E8918-35DE-4884-BCBA-BA69AA0F5CCA}">
      <dgm:prSet/>
      <dgm:spPr/>
      <dgm:t>
        <a:bodyPr/>
        <a:lstStyle/>
        <a:p>
          <a:endParaRPr lang="en-US"/>
        </a:p>
      </dgm:t>
    </dgm:pt>
    <dgm:pt modelId="{1C91EABA-615F-413E-B0AB-9EC7F2096796}" type="pres">
      <dgm:prSet presAssocID="{EB19562D-9AEE-4E85-8D78-2458B8DBEBB3}" presName="linearFlow" presStyleCnt="0">
        <dgm:presLayoutVars>
          <dgm:dir/>
          <dgm:animLvl val="lvl"/>
          <dgm:resizeHandles val="exact"/>
        </dgm:presLayoutVars>
      </dgm:prSet>
      <dgm:spPr/>
      <dgm:t>
        <a:bodyPr/>
        <a:lstStyle/>
        <a:p>
          <a:endParaRPr lang="en-GB"/>
        </a:p>
      </dgm:t>
    </dgm:pt>
    <dgm:pt modelId="{10EDCCCF-C526-472D-89C4-F981CF29609C}" type="pres">
      <dgm:prSet presAssocID="{922F2B32-7BC9-44F2-9C9F-BFBA0D76231A}" presName="composite" presStyleCnt="0"/>
      <dgm:spPr/>
    </dgm:pt>
    <dgm:pt modelId="{8596FCCC-A6A5-4A8D-A451-93C9FDEDBCDA}" type="pres">
      <dgm:prSet presAssocID="{922F2B32-7BC9-44F2-9C9F-BFBA0D76231A}" presName="parentText" presStyleLbl="alignNode1" presStyleIdx="0" presStyleCnt="3">
        <dgm:presLayoutVars>
          <dgm:chMax val="1"/>
          <dgm:bulletEnabled val="1"/>
        </dgm:presLayoutVars>
      </dgm:prSet>
      <dgm:spPr/>
      <dgm:t>
        <a:bodyPr/>
        <a:lstStyle/>
        <a:p>
          <a:endParaRPr lang="en-US"/>
        </a:p>
      </dgm:t>
    </dgm:pt>
    <dgm:pt modelId="{F1EE6B00-E260-4CB4-9491-5F2868C3A20D}" type="pres">
      <dgm:prSet presAssocID="{922F2B32-7BC9-44F2-9C9F-BFBA0D76231A}" presName="descendantText" presStyleLbl="alignAcc1" presStyleIdx="0" presStyleCnt="3">
        <dgm:presLayoutVars>
          <dgm:bulletEnabled val="1"/>
        </dgm:presLayoutVars>
      </dgm:prSet>
      <dgm:spPr/>
      <dgm:t>
        <a:bodyPr/>
        <a:lstStyle/>
        <a:p>
          <a:endParaRPr lang="en-GB"/>
        </a:p>
      </dgm:t>
    </dgm:pt>
    <dgm:pt modelId="{D6A93681-1F09-463F-B67E-E00379AD2FFC}" type="pres">
      <dgm:prSet presAssocID="{F867130E-B5F0-4D0B-817B-3E19F69FA872}" presName="sp" presStyleCnt="0"/>
      <dgm:spPr/>
    </dgm:pt>
    <dgm:pt modelId="{F356A522-3CA3-44A3-A19F-EF6798D7666C}" type="pres">
      <dgm:prSet presAssocID="{0ACD50BA-C877-4C3D-931E-0B8299E977E1}" presName="composite" presStyleCnt="0"/>
      <dgm:spPr/>
    </dgm:pt>
    <dgm:pt modelId="{A8944D23-B6EE-4A17-8EBE-4D2F180F4C58}" type="pres">
      <dgm:prSet presAssocID="{0ACD50BA-C877-4C3D-931E-0B8299E977E1}" presName="parentText" presStyleLbl="alignNode1" presStyleIdx="1" presStyleCnt="3">
        <dgm:presLayoutVars>
          <dgm:chMax val="1"/>
          <dgm:bulletEnabled val="1"/>
        </dgm:presLayoutVars>
      </dgm:prSet>
      <dgm:spPr/>
      <dgm:t>
        <a:bodyPr/>
        <a:lstStyle/>
        <a:p>
          <a:endParaRPr lang="en-US"/>
        </a:p>
      </dgm:t>
    </dgm:pt>
    <dgm:pt modelId="{A9404731-FC3E-4BE7-92CE-EDBC8DA63B1B}" type="pres">
      <dgm:prSet presAssocID="{0ACD50BA-C877-4C3D-931E-0B8299E977E1}" presName="descendantText" presStyleLbl="alignAcc1" presStyleIdx="1" presStyleCnt="3">
        <dgm:presLayoutVars>
          <dgm:bulletEnabled val="1"/>
        </dgm:presLayoutVars>
      </dgm:prSet>
      <dgm:spPr/>
      <dgm:t>
        <a:bodyPr/>
        <a:lstStyle/>
        <a:p>
          <a:endParaRPr lang="en-GB"/>
        </a:p>
      </dgm:t>
    </dgm:pt>
    <dgm:pt modelId="{F64C4D51-C464-4279-BDAE-58C9D7ED90BF}" type="pres">
      <dgm:prSet presAssocID="{FF0D1808-6D03-436C-BB08-543D9688FFBC}" presName="sp" presStyleCnt="0"/>
      <dgm:spPr/>
    </dgm:pt>
    <dgm:pt modelId="{0AE9DB36-1412-4F79-B515-AC8DC8B12C2F}" type="pres">
      <dgm:prSet presAssocID="{7A44C7A7-5A6B-435F-809D-320099865434}" presName="composite" presStyleCnt="0"/>
      <dgm:spPr/>
    </dgm:pt>
    <dgm:pt modelId="{714ACA35-2B02-45D4-A367-23D7B52BB314}" type="pres">
      <dgm:prSet presAssocID="{7A44C7A7-5A6B-435F-809D-320099865434}" presName="parentText" presStyleLbl="alignNode1" presStyleIdx="2" presStyleCnt="3">
        <dgm:presLayoutVars>
          <dgm:chMax val="1"/>
          <dgm:bulletEnabled val="1"/>
        </dgm:presLayoutVars>
      </dgm:prSet>
      <dgm:spPr/>
      <dgm:t>
        <a:bodyPr/>
        <a:lstStyle/>
        <a:p>
          <a:endParaRPr lang="en-GB"/>
        </a:p>
      </dgm:t>
    </dgm:pt>
    <dgm:pt modelId="{E40EEEA9-2796-4A71-9F70-C1D98AD6136C}" type="pres">
      <dgm:prSet presAssocID="{7A44C7A7-5A6B-435F-809D-320099865434}" presName="descendantText" presStyleLbl="alignAcc1" presStyleIdx="2" presStyleCnt="3">
        <dgm:presLayoutVars>
          <dgm:bulletEnabled val="1"/>
        </dgm:presLayoutVars>
      </dgm:prSet>
      <dgm:spPr/>
      <dgm:t>
        <a:bodyPr/>
        <a:lstStyle/>
        <a:p>
          <a:endParaRPr lang="en-US"/>
        </a:p>
      </dgm:t>
    </dgm:pt>
  </dgm:ptLst>
  <dgm:cxnLst>
    <dgm:cxn modelId="{997F131A-C481-44B6-9257-75D7303FA89E}" srcId="{7A44C7A7-5A6B-435F-809D-320099865434}" destId="{50F91619-A71F-4C8D-9F6E-CF296CEAB653}" srcOrd="0" destOrd="0" parTransId="{7F421B94-1552-458F-92E9-484F2DCE4262}" sibTransId="{1D54E81D-F253-48AF-92D6-258AB357A15E}"/>
    <dgm:cxn modelId="{8A3C6BDE-3C42-46D6-97AF-680B29168E44}" srcId="{0ACD50BA-C877-4C3D-931E-0B8299E977E1}" destId="{417570F6-7D00-47A9-BBAD-ACBF86F6BF6D}" srcOrd="0" destOrd="0" parTransId="{56147D5C-46A0-4764-B058-3CE0EC2A4CA9}" sibTransId="{1B13D01E-E776-4123-BEDF-4147F41B8C1B}"/>
    <dgm:cxn modelId="{69DF01D4-5474-4FDE-A1D3-C2A06551108D}" type="presOf" srcId="{922F2B32-7BC9-44F2-9C9F-BFBA0D76231A}" destId="{8596FCCC-A6A5-4A8D-A451-93C9FDEDBCDA}" srcOrd="0" destOrd="0" presId="urn:microsoft.com/office/officeart/2005/8/layout/chevron2"/>
    <dgm:cxn modelId="{84AF4979-113C-4824-A10C-2B2E129C2B37}" type="presOf" srcId="{50F91619-A71F-4C8D-9F6E-CF296CEAB653}" destId="{E40EEEA9-2796-4A71-9F70-C1D98AD6136C}" srcOrd="0" destOrd="0" presId="urn:microsoft.com/office/officeart/2005/8/layout/chevron2"/>
    <dgm:cxn modelId="{444BCAB5-BE1D-4B08-AB99-1DE9480B4618}" srcId="{EB19562D-9AEE-4E85-8D78-2458B8DBEBB3}" destId="{922F2B32-7BC9-44F2-9C9F-BFBA0D76231A}" srcOrd="0" destOrd="0" parTransId="{6DDEDBBB-5205-433F-ABE2-DA0D41EDBD55}" sibTransId="{F867130E-B5F0-4D0B-817B-3E19F69FA872}"/>
    <dgm:cxn modelId="{9A454775-88D1-450F-B4E9-DB9773B52568}" type="presOf" srcId="{38EC6E4E-3E2B-4F00-821F-77ED1B3AE2DC}" destId="{F1EE6B00-E260-4CB4-9491-5F2868C3A20D}" srcOrd="0" destOrd="1" presId="urn:microsoft.com/office/officeart/2005/8/layout/chevron2"/>
    <dgm:cxn modelId="{422D6A34-25E6-4F5D-9716-C6D11A803758}" srcId="{0ACD50BA-C877-4C3D-931E-0B8299E977E1}" destId="{B50853A8-CF9D-4799-9AC2-50D75DBBBE5D}" srcOrd="1" destOrd="0" parTransId="{CA02F6D4-9346-4347-A9FA-63F77C19C0DE}" sibTransId="{B571CC06-68C6-4352-8748-A7F42F14C0C0}"/>
    <dgm:cxn modelId="{69BD07EC-1289-4F4B-821F-E276725C8731}" type="presOf" srcId="{0ACD50BA-C877-4C3D-931E-0B8299E977E1}" destId="{A8944D23-B6EE-4A17-8EBE-4D2F180F4C58}" srcOrd="0" destOrd="0" presId="urn:microsoft.com/office/officeart/2005/8/layout/chevron2"/>
    <dgm:cxn modelId="{853E8918-35DE-4884-BCBA-BA69AA0F5CCA}" srcId="{922F2B32-7BC9-44F2-9C9F-BFBA0D76231A}" destId="{D45E1F9A-EDF2-42A5-A966-360A134EAE8A}" srcOrd="2" destOrd="0" parTransId="{D2099AC6-6A37-469C-93DA-6BCA8B78AFA2}" sibTransId="{0D90AB51-E067-4695-B2CF-92C9F524CAEB}"/>
    <dgm:cxn modelId="{A42DEA6A-472F-441D-B9B0-C27F029DE1B0}" type="presOf" srcId="{FBD0CABB-DC0E-4748-B043-0EDFEBCA47F1}" destId="{E40EEEA9-2796-4A71-9F70-C1D98AD6136C}" srcOrd="0" destOrd="1" presId="urn:microsoft.com/office/officeart/2005/8/layout/chevron2"/>
    <dgm:cxn modelId="{B8F00DCF-3798-45AF-9A8F-998414108F81}" srcId="{7A44C7A7-5A6B-435F-809D-320099865434}" destId="{FBD0CABB-DC0E-4748-B043-0EDFEBCA47F1}" srcOrd="1" destOrd="0" parTransId="{7F2CEDE2-7EA3-4828-BCB8-FD86AAAE23D0}" sibTransId="{0DC602EC-F93D-48E6-91C0-4B9419FC4D23}"/>
    <dgm:cxn modelId="{726E2ABB-4FEC-4D67-AFB0-85DB4CDDE82C}" type="presOf" srcId="{7A44C7A7-5A6B-435F-809D-320099865434}" destId="{714ACA35-2B02-45D4-A367-23D7B52BB314}" srcOrd="0" destOrd="0" presId="urn:microsoft.com/office/officeart/2005/8/layout/chevron2"/>
    <dgm:cxn modelId="{DB0884C4-803F-42B4-82F6-A90090AED6FF}" type="presOf" srcId="{B50853A8-CF9D-4799-9AC2-50D75DBBBE5D}" destId="{A9404731-FC3E-4BE7-92CE-EDBC8DA63B1B}" srcOrd="0" destOrd="1" presId="urn:microsoft.com/office/officeart/2005/8/layout/chevron2"/>
    <dgm:cxn modelId="{0243E866-BE5D-44F8-A0D5-B89732884269}" type="presOf" srcId="{EB19562D-9AEE-4E85-8D78-2458B8DBEBB3}" destId="{1C91EABA-615F-413E-B0AB-9EC7F2096796}" srcOrd="0" destOrd="0" presId="urn:microsoft.com/office/officeart/2005/8/layout/chevron2"/>
    <dgm:cxn modelId="{6853E475-B92F-4551-8C78-30ED04D69A46}" srcId="{922F2B32-7BC9-44F2-9C9F-BFBA0D76231A}" destId="{38EC6E4E-3E2B-4F00-821F-77ED1B3AE2DC}" srcOrd="1" destOrd="0" parTransId="{92B7527F-AAE2-427D-98BC-2047E3CDC0FD}" sibTransId="{9051EAEC-E074-437C-B040-901A83F86F65}"/>
    <dgm:cxn modelId="{A31BFC84-8C4B-4E1B-954C-03ACA4258D8C}" type="presOf" srcId="{417570F6-7D00-47A9-BBAD-ACBF86F6BF6D}" destId="{A9404731-FC3E-4BE7-92CE-EDBC8DA63B1B}" srcOrd="0" destOrd="0" presId="urn:microsoft.com/office/officeart/2005/8/layout/chevron2"/>
    <dgm:cxn modelId="{5C4F688A-A131-4F93-BD7E-6C19764CF9E4}" type="presOf" srcId="{D45E1F9A-EDF2-42A5-A966-360A134EAE8A}" destId="{F1EE6B00-E260-4CB4-9491-5F2868C3A20D}" srcOrd="0" destOrd="2" presId="urn:microsoft.com/office/officeart/2005/8/layout/chevron2"/>
    <dgm:cxn modelId="{8B530D3D-FA61-4824-B695-4828AD36C59E}" srcId="{EB19562D-9AEE-4E85-8D78-2458B8DBEBB3}" destId="{0ACD50BA-C877-4C3D-931E-0B8299E977E1}" srcOrd="1" destOrd="0" parTransId="{F59489EE-AE25-4699-873F-567ACC79F431}" sibTransId="{FF0D1808-6D03-436C-BB08-543D9688FFBC}"/>
    <dgm:cxn modelId="{A21A8BAA-52FB-412D-AF3A-E187943DDD3A}" srcId="{922F2B32-7BC9-44F2-9C9F-BFBA0D76231A}" destId="{E81DD2FE-6505-499E-9C23-6E2C9FC063DC}" srcOrd="0" destOrd="0" parTransId="{C796A1E2-CE16-4613-8976-D915EEBAF691}" sibTransId="{27ACD81A-33F4-40E8-ADF9-6FFF8E5D4155}"/>
    <dgm:cxn modelId="{394B9D4B-3E63-4623-B826-894F659931ED}" srcId="{EB19562D-9AEE-4E85-8D78-2458B8DBEBB3}" destId="{7A44C7A7-5A6B-435F-809D-320099865434}" srcOrd="2" destOrd="0" parTransId="{1F2436F3-0F25-4203-8E63-F46DB196B03C}" sibTransId="{CC7EE986-D178-478F-BDA3-3EBAA3AF1C51}"/>
    <dgm:cxn modelId="{7C973E4E-09D3-4581-A3BE-C22195F12A77}" type="presOf" srcId="{E81DD2FE-6505-499E-9C23-6E2C9FC063DC}" destId="{F1EE6B00-E260-4CB4-9491-5F2868C3A20D}" srcOrd="0" destOrd="0" presId="urn:microsoft.com/office/officeart/2005/8/layout/chevron2"/>
    <dgm:cxn modelId="{3E17008B-2917-489C-B0E2-1B2D81538691}" type="presParOf" srcId="{1C91EABA-615F-413E-B0AB-9EC7F2096796}" destId="{10EDCCCF-C526-472D-89C4-F981CF29609C}" srcOrd="0" destOrd="0" presId="urn:microsoft.com/office/officeart/2005/8/layout/chevron2"/>
    <dgm:cxn modelId="{D96F9E18-6972-47CF-99E0-7C4C91C1B6C4}" type="presParOf" srcId="{10EDCCCF-C526-472D-89C4-F981CF29609C}" destId="{8596FCCC-A6A5-4A8D-A451-93C9FDEDBCDA}" srcOrd="0" destOrd="0" presId="urn:microsoft.com/office/officeart/2005/8/layout/chevron2"/>
    <dgm:cxn modelId="{0AA0A9E6-535B-45E7-A67C-A6EA97D76B69}" type="presParOf" srcId="{10EDCCCF-C526-472D-89C4-F981CF29609C}" destId="{F1EE6B00-E260-4CB4-9491-5F2868C3A20D}" srcOrd="1" destOrd="0" presId="urn:microsoft.com/office/officeart/2005/8/layout/chevron2"/>
    <dgm:cxn modelId="{A77B0D1A-E4AF-4561-9DD4-AD4331AA1EFB}" type="presParOf" srcId="{1C91EABA-615F-413E-B0AB-9EC7F2096796}" destId="{D6A93681-1F09-463F-B67E-E00379AD2FFC}" srcOrd="1" destOrd="0" presId="urn:microsoft.com/office/officeart/2005/8/layout/chevron2"/>
    <dgm:cxn modelId="{8AB63BDB-7504-414E-AB65-C574837C4418}" type="presParOf" srcId="{1C91EABA-615F-413E-B0AB-9EC7F2096796}" destId="{F356A522-3CA3-44A3-A19F-EF6798D7666C}" srcOrd="2" destOrd="0" presId="urn:microsoft.com/office/officeart/2005/8/layout/chevron2"/>
    <dgm:cxn modelId="{8D374DD9-7C84-4CAF-83DE-8DB9E0963A07}" type="presParOf" srcId="{F356A522-3CA3-44A3-A19F-EF6798D7666C}" destId="{A8944D23-B6EE-4A17-8EBE-4D2F180F4C58}" srcOrd="0" destOrd="0" presId="urn:microsoft.com/office/officeart/2005/8/layout/chevron2"/>
    <dgm:cxn modelId="{1F948FF5-6BDC-47B8-8CBE-C992E995F029}" type="presParOf" srcId="{F356A522-3CA3-44A3-A19F-EF6798D7666C}" destId="{A9404731-FC3E-4BE7-92CE-EDBC8DA63B1B}" srcOrd="1" destOrd="0" presId="urn:microsoft.com/office/officeart/2005/8/layout/chevron2"/>
    <dgm:cxn modelId="{4E5AC9B8-BE16-4FC4-9A0F-32E36FAD68A3}" type="presParOf" srcId="{1C91EABA-615F-413E-B0AB-9EC7F2096796}" destId="{F64C4D51-C464-4279-BDAE-58C9D7ED90BF}" srcOrd="3" destOrd="0" presId="urn:microsoft.com/office/officeart/2005/8/layout/chevron2"/>
    <dgm:cxn modelId="{169B5517-6AEC-41D2-B3A5-8FFDF23D6177}" type="presParOf" srcId="{1C91EABA-615F-413E-B0AB-9EC7F2096796}" destId="{0AE9DB36-1412-4F79-B515-AC8DC8B12C2F}" srcOrd="4" destOrd="0" presId="urn:microsoft.com/office/officeart/2005/8/layout/chevron2"/>
    <dgm:cxn modelId="{D8ED850E-DBBB-447D-89E1-4157C2F54FB2}" type="presParOf" srcId="{0AE9DB36-1412-4F79-B515-AC8DC8B12C2F}" destId="{714ACA35-2B02-45D4-A367-23D7B52BB314}" srcOrd="0" destOrd="0" presId="urn:microsoft.com/office/officeart/2005/8/layout/chevron2"/>
    <dgm:cxn modelId="{BD1BFB89-3E46-42BB-BA23-F028934D8D8F}" type="presParOf" srcId="{0AE9DB36-1412-4F79-B515-AC8DC8B12C2F}" destId="{E40EEEA9-2796-4A71-9F70-C1D98AD6136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8A9CAD-D0E6-4AB1-BFF9-0E2414457BA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EB35A2A-90DD-462F-9744-6AA44C36BB3A}">
      <dgm:prSet phldrT="[Text]"/>
      <dgm:spPr/>
      <dgm:t>
        <a:bodyPr/>
        <a:lstStyle/>
        <a:p>
          <a:r>
            <a:rPr lang="en-US" dirty="0" smtClean="0"/>
            <a:t>Diagnosis </a:t>
          </a:r>
          <a:endParaRPr lang="en-US" dirty="0"/>
        </a:p>
      </dgm:t>
    </dgm:pt>
    <dgm:pt modelId="{AB31DED2-429F-4865-AB92-51119E2BA050}" type="parTrans" cxnId="{38716FDE-F1C1-4F63-91DB-5933B69F58F1}">
      <dgm:prSet/>
      <dgm:spPr/>
      <dgm:t>
        <a:bodyPr/>
        <a:lstStyle/>
        <a:p>
          <a:endParaRPr lang="en-US"/>
        </a:p>
      </dgm:t>
    </dgm:pt>
    <dgm:pt modelId="{C1050CCA-B0BA-478E-8CEC-45DE5BB7CC8E}" type="sibTrans" cxnId="{38716FDE-F1C1-4F63-91DB-5933B69F58F1}">
      <dgm:prSet/>
      <dgm:spPr/>
      <dgm:t>
        <a:bodyPr/>
        <a:lstStyle/>
        <a:p>
          <a:endParaRPr lang="en-US"/>
        </a:p>
      </dgm:t>
    </dgm:pt>
    <dgm:pt modelId="{6FA5E818-A1F7-4473-8BB0-78EFEDBFE4DB}">
      <dgm:prSet phldrT="[Text]"/>
      <dgm:spPr/>
      <dgm:t>
        <a:bodyPr/>
        <a:lstStyle/>
        <a:p>
          <a:r>
            <a:rPr lang="en-US" dirty="0" smtClean="0"/>
            <a:t>High quality tiered diagnostic network with specialized referral </a:t>
          </a:r>
          <a:r>
            <a:rPr lang="en-US" dirty="0" err="1" smtClean="0"/>
            <a:t>centres</a:t>
          </a:r>
          <a:r>
            <a:rPr lang="en-US" dirty="0" smtClean="0"/>
            <a:t>  </a:t>
          </a:r>
          <a:endParaRPr lang="en-US" dirty="0"/>
        </a:p>
      </dgm:t>
    </dgm:pt>
    <dgm:pt modelId="{72888FF2-7904-45FC-93AF-1E47A8CA8310}" type="parTrans" cxnId="{F3BEEFE0-B194-4BFA-A7C1-831C4F1B58FF}">
      <dgm:prSet/>
      <dgm:spPr/>
      <dgm:t>
        <a:bodyPr/>
        <a:lstStyle/>
        <a:p>
          <a:endParaRPr lang="en-US"/>
        </a:p>
      </dgm:t>
    </dgm:pt>
    <dgm:pt modelId="{6190C508-F765-45C4-BE41-C55E911DA064}" type="sibTrans" cxnId="{F3BEEFE0-B194-4BFA-A7C1-831C4F1B58FF}">
      <dgm:prSet/>
      <dgm:spPr/>
      <dgm:t>
        <a:bodyPr/>
        <a:lstStyle/>
        <a:p>
          <a:endParaRPr lang="en-US"/>
        </a:p>
      </dgm:t>
    </dgm:pt>
    <dgm:pt modelId="{834A8C02-9481-493E-8385-E1A3930ADC1C}">
      <dgm:prSet phldrT="[Text]"/>
      <dgm:spPr/>
      <dgm:t>
        <a:bodyPr/>
        <a:lstStyle/>
        <a:p>
          <a:r>
            <a:rPr lang="en-US" dirty="0" smtClean="0"/>
            <a:t>Focus on both laboratory and medical  imaging diagnostic techniques </a:t>
          </a:r>
          <a:endParaRPr lang="en-US" dirty="0"/>
        </a:p>
      </dgm:t>
    </dgm:pt>
    <dgm:pt modelId="{1585F7E5-C15E-4BC7-8B99-62DC6E3CE157}" type="parTrans" cxnId="{8ECC9A70-9174-4BAC-9E1D-0C5F19A5C976}">
      <dgm:prSet/>
      <dgm:spPr/>
      <dgm:t>
        <a:bodyPr/>
        <a:lstStyle/>
        <a:p>
          <a:endParaRPr lang="en-US"/>
        </a:p>
      </dgm:t>
    </dgm:pt>
    <dgm:pt modelId="{B0E6E667-1F97-4DFC-8DFB-CADAA14CECAE}" type="sibTrans" cxnId="{8ECC9A70-9174-4BAC-9E1D-0C5F19A5C976}">
      <dgm:prSet/>
      <dgm:spPr/>
      <dgm:t>
        <a:bodyPr/>
        <a:lstStyle/>
        <a:p>
          <a:endParaRPr lang="en-US"/>
        </a:p>
      </dgm:t>
    </dgm:pt>
    <dgm:pt modelId="{8D5747BA-D46F-4BFD-ACB8-9B214E0DDE92}">
      <dgm:prSet phldrT="[Text]"/>
      <dgm:spPr/>
      <dgm:t>
        <a:bodyPr/>
        <a:lstStyle/>
        <a:p>
          <a:r>
            <a:rPr lang="en-US" dirty="0" smtClean="0"/>
            <a:t>Registration&amp; surveillance </a:t>
          </a:r>
          <a:endParaRPr lang="en-US" dirty="0"/>
        </a:p>
      </dgm:t>
    </dgm:pt>
    <dgm:pt modelId="{DD1C8155-53A0-4143-8C99-410383E7276D}" type="parTrans" cxnId="{6A6BC785-2AB0-4191-80E0-7E49E7041391}">
      <dgm:prSet/>
      <dgm:spPr/>
      <dgm:t>
        <a:bodyPr/>
        <a:lstStyle/>
        <a:p>
          <a:endParaRPr lang="en-US"/>
        </a:p>
      </dgm:t>
    </dgm:pt>
    <dgm:pt modelId="{D174B06A-1A50-43AB-B69E-E8A4C861FCCB}" type="sibTrans" cxnId="{6A6BC785-2AB0-4191-80E0-7E49E7041391}">
      <dgm:prSet/>
      <dgm:spPr/>
      <dgm:t>
        <a:bodyPr/>
        <a:lstStyle/>
        <a:p>
          <a:endParaRPr lang="en-US"/>
        </a:p>
      </dgm:t>
    </dgm:pt>
    <dgm:pt modelId="{D03DAFE5-64F0-4815-88B5-C96B501F3208}">
      <dgm:prSet phldrT="[Text]"/>
      <dgm:spPr/>
      <dgm:t>
        <a:bodyPr/>
        <a:lstStyle/>
        <a:p>
          <a:r>
            <a:rPr lang="en-US" dirty="0" smtClean="0"/>
            <a:t>Establishment of national population based registry </a:t>
          </a:r>
          <a:endParaRPr lang="en-US" dirty="0"/>
        </a:p>
      </dgm:t>
    </dgm:pt>
    <dgm:pt modelId="{189F6376-390D-4D1B-B98B-5A0D9CC51C0C}" type="parTrans" cxnId="{D68D6CA3-466C-446D-9C35-6275AB821BE2}">
      <dgm:prSet/>
      <dgm:spPr/>
      <dgm:t>
        <a:bodyPr/>
        <a:lstStyle/>
        <a:p>
          <a:endParaRPr lang="en-US"/>
        </a:p>
      </dgm:t>
    </dgm:pt>
    <dgm:pt modelId="{E5365581-A016-4AF1-B54D-D3EDF7311AC5}" type="sibTrans" cxnId="{D68D6CA3-466C-446D-9C35-6275AB821BE2}">
      <dgm:prSet/>
      <dgm:spPr/>
      <dgm:t>
        <a:bodyPr/>
        <a:lstStyle/>
        <a:p>
          <a:endParaRPr lang="en-US"/>
        </a:p>
      </dgm:t>
    </dgm:pt>
    <dgm:pt modelId="{82776F31-71D6-4D3A-9690-3FCE3EAFE1FC}">
      <dgm:prSet phldrT="[Text]"/>
      <dgm:spPr/>
      <dgm:t>
        <a:bodyPr/>
        <a:lstStyle/>
        <a:p>
          <a:r>
            <a:rPr lang="en-US" dirty="0" smtClean="0"/>
            <a:t>Operational research </a:t>
          </a:r>
          <a:endParaRPr lang="en-US" dirty="0"/>
        </a:p>
      </dgm:t>
    </dgm:pt>
    <dgm:pt modelId="{1FF7D4AB-0D0D-4F9B-93E6-93FA45F135AF}" type="parTrans" cxnId="{9730E48C-4524-43F2-B191-9E81DC793223}">
      <dgm:prSet/>
      <dgm:spPr/>
      <dgm:t>
        <a:bodyPr/>
        <a:lstStyle/>
        <a:p>
          <a:endParaRPr lang="en-US"/>
        </a:p>
      </dgm:t>
    </dgm:pt>
    <dgm:pt modelId="{A45A066B-D01D-46D4-98BA-EE28C068129A}" type="sibTrans" cxnId="{9730E48C-4524-43F2-B191-9E81DC793223}">
      <dgm:prSet/>
      <dgm:spPr/>
      <dgm:t>
        <a:bodyPr/>
        <a:lstStyle/>
        <a:p>
          <a:endParaRPr lang="en-US"/>
        </a:p>
      </dgm:t>
    </dgm:pt>
    <dgm:pt modelId="{E1574C53-464F-4689-89F7-98988D72CDA0}">
      <dgm:prSet phldrT="[Text]"/>
      <dgm:spPr/>
      <dgm:t>
        <a:bodyPr/>
        <a:lstStyle/>
        <a:p>
          <a:r>
            <a:rPr lang="en-US" dirty="0" smtClean="0"/>
            <a:t>Treatment &amp; survivorship </a:t>
          </a:r>
          <a:endParaRPr lang="en-US" dirty="0"/>
        </a:p>
      </dgm:t>
    </dgm:pt>
    <dgm:pt modelId="{22A119BC-FC7C-4C4B-9F93-C4F54BBFDA5B}" type="parTrans" cxnId="{0D548F03-6024-4479-8295-7F07A53FF3C9}">
      <dgm:prSet/>
      <dgm:spPr/>
      <dgm:t>
        <a:bodyPr/>
        <a:lstStyle/>
        <a:p>
          <a:endParaRPr lang="en-US"/>
        </a:p>
      </dgm:t>
    </dgm:pt>
    <dgm:pt modelId="{0BED7EEB-8A80-4FD4-8D3E-9BE649521459}" type="sibTrans" cxnId="{0D548F03-6024-4479-8295-7F07A53FF3C9}">
      <dgm:prSet/>
      <dgm:spPr/>
      <dgm:t>
        <a:bodyPr/>
        <a:lstStyle/>
        <a:p>
          <a:endParaRPr lang="en-US"/>
        </a:p>
      </dgm:t>
    </dgm:pt>
    <dgm:pt modelId="{C376FA5D-FE70-4CFE-9938-BA5FA826D239}">
      <dgm:prSet phldrT="[Text]"/>
      <dgm:spPr/>
      <dgm:t>
        <a:bodyPr/>
        <a:lstStyle/>
        <a:p>
          <a:r>
            <a:rPr lang="en-US" dirty="0" smtClean="0"/>
            <a:t>Equitable access to comprehensive cancer treatment services</a:t>
          </a:r>
          <a:endParaRPr lang="en-US" dirty="0"/>
        </a:p>
      </dgm:t>
    </dgm:pt>
    <dgm:pt modelId="{6E249E2E-52DD-4445-B295-45EDEC06D5D7}" type="parTrans" cxnId="{0249C960-1064-4FF8-982E-59F4CC6B83CA}">
      <dgm:prSet/>
      <dgm:spPr/>
      <dgm:t>
        <a:bodyPr/>
        <a:lstStyle/>
        <a:p>
          <a:endParaRPr lang="en-US"/>
        </a:p>
      </dgm:t>
    </dgm:pt>
    <dgm:pt modelId="{EC19F8E3-AD08-4EEE-8227-AD862144ACA6}" type="sibTrans" cxnId="{0249C960-1064-4FF8-982E-59F4CC6B83CA}">
      <dgm:prSet/>
      <dgm:spPr/>
      <dgm:t>
        <a:bodyPr/>
        <a:lstStyle/>
        <a:p>
          <a:endParaRPr lang="en-US"/>
        </a:p>
      </dgm:t>
    </dgm:pt>
    <dgm:pt modelId="{EF5C4B31-5D7F-4EE4-842C-C3A0D28AF753}">
      <dgm:prSet phldrT="[Text]"/>
      <dgm:spPr/>
      <dgm:t>
        <a:bodyPr/>
        <a:lstStyle/>
        <a:p>
          <a:r>
            <a:rPr lang="en-US" dirty="0" smtClean="0"/>
            <a:t>Improved infrastructure for treatment </a:t>
          </a:r>
          <a:endParaRPr lang="en-US" dirty="0"/>
        </a:p>
      </dgm:t>
    </dgm:pt>
    <dgm:pt modelId="{C57C5CE6-61BD-45EA-9143-A1320FE3115B}" type="parTrans" cxnId="{CF631E23-B2D0-4E11-80EF-E3F46165632A}">
      <dgm:prSet/>
      <dgm:spPr/>
      <dgm:t>
        <a:bodyPr/>
        <a:lstStyle/>
        <a:p>
          <a:endParaRPr lang="en-US"/>
        </a:p>
      </dgm:t>
    </dgm:pt>
    <dgm:pt modelId="{AE0EFFE2-15F0-4B66-947C-B372174260D5}" type="sibTrans" cxnId="{CF631E23-B2D0-4E11-80EF-E3F46165632A}">
      <dgm:prSet/>
      <dgm:spPr/>
      <dgm:t>
        <a:bodyPr/>
        <a:lstStyle/>
        <a:p>
          <a:endParaRPr lang="en-US"/>
        </a:p>
      </dgm:t>
    </dgm:pt>
    <dgm:pt modelId="{D51DC0D8-4AB9-417A-9DB3-1019224708AD}">
      <dgm:prSet phldrT="[Text]"/>
      <dgm:spPr/>
      <dgm:t>
        <a:bodyPr/>
        <a:lstStyle/>
        <a:p>
          <a:r>
            <a:rPr lang="en-US" dirty="0" smtClean="0"/>
            <a:t>Focus on support services</a:t>
          </a:r>
          <a:endParaRPr lang="en-US" dirty="0"/>
        </a:p>
      </dgm:t>
    </dgm:pt>
    <dgm:pt modelId="{33F512AD-BE96-4CFB-A926-9845917FDD6A}" type="parTrans" cxnId="{592161F9-B942-434B-B438-65EE4922E670}">
      <dgm:prSet/>
      <dgm:spPr/>
      <dgm:t>
        <a:bodyPr/>
        <a:lstStyle/>
        <a:p>
          <a:endParaRPr lang="en-US"/>
        </a:p>
      </dgm:t>
    </dgm:pt>
    <dgm:pt modelId="{AA2F244B-0340-4B3E-AA2C-F37F9CDCE2A7}" type="sibTrans" cxnId="{592161F9-B942-434B-B438-65EE4922E670}">
      <dgm:prSet/>
      <dgm:spPr/>
      <dgm:t>
        <a:bodyPr/>
        <a:lstStyle/>
        <a:p>
          <a:endParaRPr lang="en-US"/>
        </a:p>
      </dgm:t>
    </dgm:pt>
    <dgm:pt modelId="{4F8E487D-9795-4566-80A3-A9882F5D93EF}" type="pres">
      <dgm:prSet presAssocID="{EA8A9CAD-D0E6-4AB1-BFF9-0E2414457BA0}" presName="linearFlow" presStyleCnt="0">
        <dgm:presLayoutVars>
          <dgm:dir/>
          <dgm:animLvl val="lvl"/>
          <dgm:resizeHandles val="exact"/>
        </dgm:presLayoutVars>
      </dgm:prSet>
      <dgm:spPr/>
      <dgm:t>
        <a:bodyPr/>
        <a:lstStyle/>
        <a:p>
          <a:endParaRPr lang="en-GB"/>
        </a:p>
      </dgm:t>
    </dgm:pt>
    <dgm:pt modelId="{03E0E049-6ED6-4C78-AB19-5A02D862CB54}" type="pres">
      <dgm:prSet presAssocID="{EEB35A2A-90DD-462F-9744-6AA44C36BB3A}" presName="composite" presStyleCnt="0"/>
      <dgm:spPr/>
    </dgm:pt>
    <dgm:pt modelId="{E3F0BF79-66A8-44CE-8E56-3C0473C50947}" type="pres">
      <dgm:prSet presAssocID="{EEB35A2A-90DD-462F-9744-6AA44C36BB3A}" presName="parentText" presStyleLbl="alignNode1" presStyleIdx="0" presStyleCnt="3">
        <dgm:presLayoutVars>
          <dgm:chMax val="1"/>
          <dgm:bulletEnabled val="1"/>
        </dgm:presLayoutVars>
      </dgm:prSet>
      <dgm:spPr/>
      <dgm:t>
        <a:bodyPr/>
        <a:lstStyle/>
        <a:p>
          <a:endParaRPr lang="en-GB"/>
        </a:p>
      </dgm:t>
    </dgm:pt>
    <dgm:pt modelId="{6219B8DF-AF23-4913-AFF9-F958E26D2471}" type="pres">
      <dgm:prSet presAssocID="{EEB35A2A-90DD-462F-9744-6AA44C36BB3A}" presName="descendantText" presStyleLbl="alignAcc1" presStyleIdx="0" presStyleCnt="3">
        <dgm:presLayoutVars>
          <dgm:bulletEnabled val="1"/>
        </dgm:presLayoutVars>
      </dgm:prSet>
      <dgm:spPr/>
      <dgm:t>
        <a:bodyPr/>
        <a:lstStyle/>
        <a:p>
          <a:endParaRPr lang="en-US"/>
        </a:p>
      </dgm:t>
    </dgm:pt>
    <dgm:pt modelId="{FEE2832C-AE60-48E9-8964-4926C1728EE4}" type="pres">
      <dgm:prSet presAssocID="{C1050CCA-B0BA-478E-8CEC-45DE5BB7CC8E}" presName="sp" presStyleCnt="0"/>
      <dgm:spPr/>
    </dgm:pt>
    <dgm:pt modelId="{F5D7DE2D-10C9-4162-9202-9B1AE5F20BFC}" type="pres">
      <dgm:prSet presAssocID="{8D5747BA-D46F-4BFD-ACB8-9B214E0DDE92}" presName="composite" presStyleCnt="0"/>
      <dgm:spPr/>
    </dgm:pt>
    <dgm:pt modelId="{B1DB3629-213F-4DB1-A67C-7A7CE4BCFAC6}" type="pres">
      <dgm:prSet presAssocID="{8D5747BA-D46F-4BFD-ACB8-9B214E0DDE92}" presName="parentText" presStyleLbl="alignNode1" presStyleIdx="1" presStyleCnt="3">
        <dgm:presLayoutVars>
          <dgm:chMax val="1"/>
          <dgm:bulletEnabled val="1"/>
        </dgm:presLayoutVars>
      </dgm:prSet>
      <dgm:spPr/>
      <dgm:t>
        <a:bodyPr/>
        <a:lstStyle/>
        <a:p>
          <a:endParaRPr lang="en-GB"/>
        </a:p>
      </dgm:t>
    </dgm:pt>
    <dgm:pt modelId="{B2067CFC-1678-48E6-B1C2-9E97A7CCA35D}" type="pres">
      <dgm:prSet presAssocID="{8D5747BA-D46F-4BFD-ACB8-9B214E0DDE92}" presName="descendantText" presStyleLbl="alignAcc1" presStyleIdx="1" presStyleCnt="3">
        <dgm:presLayoutVars>
          <dgm:bulletEnabled val="1"/>
        </dgm:presLayoutVars>
      </dgm:prSet>
      <dgm:spPr/>
      <dgm:t>
        <a:bodyPr/>
        <a:lstStyle/>
        <a:p>
          <a:endParaRPr lang="en-US"/>
        </a:p>
      </dgm:t>
    </dgm:pt>
    <dgm:pt modelId="{2D70491A-FB17-40DC-9D48-0FED301413AE}" type="pres">
      <dgm:prSet presAssocID="{D174B06A-1A50-43AB-B69E-E8A4C861FCCB}" presName="sp" presStyleCnt="0"/>
      <dgm:spPr/>
    </dgm:pt>
    <dgm:pt modelId="{18570519-110F-457A-B0BF-D756E554F8F3}" type="pres">
      <dgm:prSet presAssocID="{E1574C53-464F-4689-89F7-98988D72CDA0}" presName="composite" presStyleCnt="0"/>
      <dgm:spPr/>
    </dgm:pt>
    <dgm:pt modelId="{71A3A3D0-B627-4E9F-A973-A9C9655A1205}" type="pres">
      <dgm:prSet presAssocID="{E1574C53-464F-4689-89F7-98988D72CDA0}" presName="parentText" presStyleLbl="alignNode1" presStyleIdx="2" presStyleCnt="3">
        <dgm:presLayoutVars>
          <dgm:chMax val="1"/>
          <dgm:bulletEnabled val="1"/>
        </dgm:presLayoutVars>
      </dgm:prSet>
      <dgm:spPr/>
      <dgm:t>
        <a:bodyPr/>
        <a:lstStyle/>
        <a:p>
          <a:endParaRPr lang="en-US"/>
        </a:p>
      </dgm:t>
    </dgm:pt>
    <dgm:pt modelId="{984E2E59-97AB-48A4-9186-70AB6970237C}" type="pres">
      <dgm:prSet presAssocID="{E1574C53-464F-4689-89F7-98988D72CDA0}" presName="descendantText" presStyleLbl="alignAcc1" presStyleIdx="2" presStyleCnt="3">
        <dgm:presLayoutVars>
          <dgm:bulletEnabled val="1"/>
        </dgm:presLayoutVars>
      </dgm:prSet>
      <dgm:spPr/>
      <dgm:t>
        <a:bodyPr/>
        <a:lstStyle/>
        <a:p>
          <a:endParaRPr lang="en-US"/>
        </a:p>
      </dgm:t>
    </dgm:pt>
  </dgm:ptLst>
  <dgm:cxnLst>
    <dgm:cxn modelId="{6A6BC785-2AB0-4191-80E0-7E49E7041391}" srcId="{EA8A9CAD-D0E6-4AB1-BFF9-0E2414457BA0}" destId="{8D5747BA-D46F-4BFD-ACB8-9B214E0DDE92}" srcOrd="1" destOrd="0" parTransId="{DD1C8155-53A0-4143-8C99-410383E7276D}" sibTransId="{D174B06A-1A50-43AB-B69E-E8A4C861FCCB}"/>
    <dgm:cxn modelId="{9730E48C-4524-43F2-B191-9E81DC793223}" srcId="{8D5747BA-D46F-4BFD-ACB8-9B214E0DDE92}" destId="{82776F31-71D6-4D3A-9690-3FCE3EAFE1FC}" srcOrd="1" destOrd="0" parTransId="{1FF7D4AB-0D0D-4F9B-93E6-93FA45F135AF}" sibTransId="{A45A066B-D01D-46D4-98BA-EE28C068129A}"/>
    <dgm:cxn modelId="{07EC6539-A7BC-4B9C-A9B6-98FD158E09B0}" type="presOf" srcId="{82776F31-71D6-4D3A-9690-3FCE3EAFE1FC}" destId="{B2067CFC-1678-48E6-B1C2-9E97A7CCA35D}" srcOrd="0" destOrd="1" presId="urn:microsoft.com/office/officeart/2005/8/layout/chevron2"/>
    <dgm:cxn modelId="{0D548F03-6024-4479-8295-7F07A53FF3C9}" srcId="{EA8A9CAD-D0E6-4AB1-BFF9-0E2414457BA0}" destId="{E1574C53-464F-4689-89F7-98988D72CDA0}" srcOrd="2" destOrd="0" parTransId="{22A119BC-FC7C-4C4B-9F93-C4F54BBFDA5B}" sibTransId="{0BED7EEB-8A80-4FD4-8D3E-9BE649521459}"/>
    <dgm:cxn modelId="{55760504-8611-47DA-84CE-E85CEE17AA21}" type="presOf" srcId="{EF5C4B31-5D7F-4EE4-842C-C3A0D28AF753}" destId="{984E2E59-97AB-48A4-9186-70AB6970237C}" srcOrd="0" destOrd="1" presId="urn:microsoft.com/office/officeart/2005/8/layout/chevron2"/>
    <dgm:cxn modelId="{3ECE8C76-2CEF-4528-8945-4E90BD05FA5E}" type="presOf" srcId="{6FA5E818-A1F7-4473-8BB0-78EFEDBFE4DB}" destId="{6219B8DF-AF23-4913-AFF9-F958E26D2471}" srcOrd="0" destOrd="0" presId="urn:microsoft.com/office/officeart/2005/8/layout/chevron2"/>
    <dgm:cxn modelId="{592161F9-B942-434B-B438-65EE4922E670}" srcId="{E1574C53-464F-4689-89F7-98988D72CDA0}" destId="{D51DC0D8-4AB9-417A-9DB3-1019224708AD}" srcOrd="2" destOrd="0" parTransId="{33F512AD-BE96-4CFB-A926-9845917FDD6A}" sibTransId="{AA2F244B-0340-4B3E-AA2C-F37F9CDCE2A7}"/>
    <dgm:cxn modelId="{8ECC9A70-9174-4BAC-9E1D-0C5F19A5C976}" srcId="{EEB35A2A-90DD-462F-9744-6AA44C36BB3A}" destId="{834A8C02-9481-493E-8385-E1A3930ADC1C}" srcOrd="1" destOrd="0" parTransId="{1585F7E5-C15E-4BC7-8B99-62DC6E3CE157}" sibTransId="{B0E6E667-1F97-4DFC-8DFB-CADAA14CECAE}"/>
    <dgm:cxn modelId="{F3BEEFE0-B194-4BFA-A7C1-831C4F1B58FF}" srcId="{EEB35A2A-90DD-462F-9744-6AA44C36BB3A}" destId="{6FA5E818-A1F7-4473-8BB0-78EFEDBFE4DB}" srcOrd="0" destOrd="0" parTransId="{72888FF2-7904-45FC-93AF-1E47A8CA8310}" sibTransId="{6190C508-F765-45C4-BE41-C55E911DA064}"/>
    <dgm:cxn modelId="{CF631E23-B2D0-4E11-80EF-E3F46165632A}" srcId="{E1574C53-464F-4689-89F7-98988D72CDA0}" destId="{EF5C4B31-5D7F-4EE4-842C-C3A0D28AF753}" srcOrd="1" destOrd="0" parTransId="{C57C5CE6-61BD-45EA-9143-A1320FE3115B}" sibTransId="{AE0EFFE2-15F0-4B66-947C-B372174260D5}"/>
    <dgm:cxn modelId="{D68D6CA3-466C-446D-9C35-6275AB821BE2}" srcId="{8D5747BA-D46F-4BFD-ACB8-9B214E0DDE92}" destId="{D03DAFE5-64F0-4815-88B5-C96B501F3208}" srcOrd="0" destOrd="0" parTransId="{189F6376-390D-4D1B-B98B-5A0D9CC51C0C}" sibTransId="{E5365581-A016-4AF1-B54D-D3EDF7311AC5}"/>
    <dgm:cxn modelId="{0249C960-1064-4FF8-982E-59F4CC6B83CA}" srcId="{E1574C53-464F-4689-89F7-98988D72CDA0}" destId="{C376FA5D-FE70-4CFE-9938-BA5FA826D239}" srcOrd="0" destOrd="0" parTransId="{6E249E2E-52DD-4445-B295-45EDEC06D5D7}" sibTransId="{EC19F8E3-AD08-4EEE-8227-AD862144ACA6}"/>
    <dgm:cxn modelId="{3CF5B57C-8A0B-425D-9F70-47C69EA23F5E}" type="presOf" srcId="{D03DAFE5-64F0-4815-88B5-C96B501F3208}" destId="{B2067CFC-1678-48E6-B1C2-9E97A7CCA35D}" srcOrd="0" destOrd="0" presId="urn:microsoft.com/office/officeart/2005/8/layout/chevron2"/>
    <dgm:cxn modelId="{D9ADBBCE-8DCE-447C-9309-10143FCD0D21}" type="presOf" srcId="{8D5747BA-D46F-4BFD-ACB8-9B214E0DDE92}" destId="{B1DB3629-213F-4DB1-A67C-7A7CE4BCFAC6}" srcOrd="0" destOrd="0" presId="urn:microsoft.com/office/officeart/2005/8/layout/chevron2"/>
    <dgm:cxn modelId="{38716FDE-F1C1-4F63-91DB-5933B69F58F1}" srcId="{EA8A9CAD-D0E6-4AB1-BFF9-0E2414457BA0}" destId="{EEB35A2A-90DD-462F-9744-6AA44C36BB3A}" srcOrd="0" destOrd="0" parTransId="{AB31DED2-429F-4865-AB92-51119E2BA050}" sibTransId="{C1050CCA-B0BA-478E-8CEC-45DE5BB7CC8E}"/>
    <dgm:cxn modelId="{44D7B78A-6C6E-4FEE-98C5-261D820F2DA2}" type="presOf" srcId="{EEB35A2A-90DD-462F-9744-6AA44C36BB3A}" destId="{E3F0BF79-66A8-44CE-8E56-3C0473C50947}" srcOrd="0" destOrd="0" presId="urn:microsoft.com/office/officeart/2005/8/layout/chevron2"/>
    <dgm:cxn modelId="{345FD8BD-6208-4612-8E9F-51981D86989F}" type="presOf" srcId="{C376FA5D-FE70-4CFE-9938-BA5FA826D239}" destId="{984E2E59-97AB-48A4-9186-70AB6970237C}" srcOrd="0" destOrd="0" presId="urn:microsoft.com/office/officeart/2005/8/layout/chevron2"/>
    <dgm:cxn modelId="{875D987F-EFD8-4C17-B69D-F405430949B7}" type="presOf" srcId="{D51DC0D8-4AB9-417A-9DB3-1019224708AD}" destId="{984E2E59-97AB-48A4-9186-70AB6970237C}" srcOrd="0" destOrd="2" presId="urn:microsoft.com/office/officeart/2005/8/layout/chevron2"/>
    <dgm:cxn modelId="{D5F83EA6-8E9D-4F29-9F5F-9DD890742118}" type="presOf" srcId="{834A8C02-9481-493E-8385-E1A3930ADC1C}" destId="{6219B8DF-AF23-4913-AFF9-F958E26D2471}" srcOrd="0" destOrd="1" presId="urn:microsoft.com/office/officeart/2005/8/layout/chevron2"/>
    <dgm:cxn modelId="{3A1BAAAD-2592-465F-8951-036A550947C0}" type="presOf" srcId="{E1574C53-464F-4689-89F7-98988D72CDA0}" destId="{71A3A3D0-B627-4E9F-A973-A9C9655A1205}" srcOrd="0" destOrd="0" presId="urn:microsoft.com/office/officeart/2005/8/layout/chevron2"/>
    <dgm:cxn modelId="{261062FE-B29C-43E2-8452-F0EF3CE98DAF}" type="presOf" srcId="{EA8A9CAD-D0E6-4AB1-BFF9-0E2414457BA0}" destId="{4F8E487D-9795-4566-80A3-A9882F5D93EF}" srcOrd="0" destOrd="0" presId="urn:microsoft.com/office/officeart/2005/8/layout/chevron2"/>
    <dgm:cxn modelId="{890A418F-34D0-495D-83DF-007F21176428}" type="presParOf" srcId="{4F8E487D-9795-4566-80A3-A9882F5D93EF}" destId="{03E0E049-6ED6-4C78-AB19-5A02D862CB54}" srcOrd="0" destOrd="0" presId="urn:microsoft.com/office/officeart/2005/8/layout/chevron2"/>
    <dgm:cxn modelId="{17330DAC-37E6-4D29-A855-34262E7D642D}" type="presParOf" srcId="{03E0E049-6ED6-4C78-AB19-5A02D862CB54}" destId="{E3F0BF79-66A8-44CE-8E56-3C0473C50947}" srcOrd="0" destOrd="0" presId="urn:microsoft.com/office/officeart/2005/8/layout/chevron2"/>
    <dgm:cxn modelId="{B86720E1-72B2-40BC-B1A0-41CB54522047}" type="presParOf" srcId="{03E0E049-6ED6-4C78-AB19-5A02D862CB54}" destId="{6219B8DF-AF23-4913-AFF9-F958E26D2471}" srcOrd="1" destOrd="0" presId="urn:microsoft.com/office/officeart/2005/8/layout/chevron2"/>
    <dgm:cxn modelId="{C7A02148-5BB4-4BEA-BA8C-0D39BD2585D3}" type="presParOf" srcId="{4F8E487D-9795-4566-80A3-A9882F5D93EF}" destId="{FEE2832C-AE60-48E9-8964-4926C1728EE4}" srcOrd="1" destOrd="0" presId="urn:microsoft.com/office/officeart/2005/8/layout/chevron2"/>
    <dgm:cxn modelId="{731B9208-1D62-480A-986C-C8E6F3FC3BD4}" type="presParOf" srcId="{4F8E487D-9795-4566-80A3-A9882F5D93EF}" destId="{F5D7DE2D-10C9-4162-9202-9B1AE5F20BFC}" srcOrd="2" destOrd="0" presId="urn:microsoft.com/office/officeart/2005/8/layout/chevron2"/>
    <dgm:cxn modelId="{6DA83822-1E29-49BF-BDE1-804E4FA456B5}" type="presParOf" srcId="{F5D7DE2D-10C9-4162-9202-9B1AE5F20BFC}" destId="{B1DB3629-213F-4DB1-A67C-7A7CE4BCFAC6}" srcOrd="0" destOrd="0" presId="urn:microsoft.com/office/officeart/2005/8/layout/chevron2"/>
    <dgm:cxn modelId="{607E458B-2B8B-4B7B-AADE-209185514730}" type="presParOf" srcId="{F5D7DE2D-10C9-4162-9202-9B1AE5F20BFC}" destId="{B2067CFC-1678-48E6-B1C2-9E97A7CCA35D}" srcOrd="1" destOrd="0" presId="urn:microsoft.com/office/officeart/2005/8/layout/chevron2"/>
    <dgm:cxn modelId="{F7368E92-40BD-466C-8D8B-25D4DFCD574B}" type="presParOf" srcId="{4F8E487D-9795-4566-80A3-A9882F5D93EF}" destId="{2D70491A-FB17-40DC-9D48-0FED301413AE}" srcOrd="3" destOrd="0" presId="urn:microsoft.com/office/officeart/2005/8/layout/chevron2"/>
    <dgm:cxn modelId="{926B20F1-095F-4C30-AE93-11A99C97752E}" type="presParOf" srcId="{4F8E487D-9795-4566-80A3-A9882F5D93EF}" destId="{18570519-110F-457A-B0BF-D756E554F8F3}" srcOrd="4" destOrd="0" presId="urn:microsoft.com/office/officeart/2005/8/layout/chevron2"/>
    <dgm:cxn modelId="{A2C050D1-710A-4770-963A-3DA05F50F1DE}" type="presParOf" srcId="{18570519-110F-457A-B0BF-D756E554F8F3}" destId="{71A3A3D0-B627-4E9F-A973-A9C9655A1205}" srcOrd="0" destOrd="0" presId="urn:microsoft.com/office/officeart/2005/8/layout/chevron2"/>
    <dgm:cxn modelId="{A8B441C6-8058-4EB1-BEE7-4CBC18F1B0C8}" type="presParOf" srcId="{18570519-110F-457A-B0BF-D756E554F8F3}" destId="{984E2E59-97AB-48A4-9186-70AB6970237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BDCA3C-136A-4A9C-AFCF-97BD150B5F9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7813555-AA96-454A-9A95-F783A62CAB16}">
      <dgm:prSet phldrT="[Text]"/>
      <dgm:spPr/>
      <dgm:t>
        <a:bodyPr/>
        <a:lstStyle/>
        <a:p>
          <a:r>
            <a:rPr lang="en-US" dirty="0" smtClean="0"/>
            <a:t>Palliative care </a:t>
          </a:r>
          <a:endParaRPr lang="en-US" dirty="0"/>
        </a:p>
      </dgm:t>
    </dgm:pt>
    <dgm:pt modelId="{95EEB300-DBC8-441B-966D-7F69713FB25B}" type="parTrans" cxnId="{3274C593-B8A9-42E6-8512-F0A9F2D9E34D}">
      <dgm:prSet/>
      <dgm:spPr/>
      <dgm:t>
        <a:bodyPr/>
        <a:lstStyle/>
        <a:p>
          <a:endParaRPr lang="en-US"/>
        </a:p>
      </dgm:t>
    </dgm:pt>
    <dgm:pt modelId="{4BDD6A95-82DF-4F59-BF34-63BCCBA748CF}" type="sibTrans" cxnId="{3274C593-B8A9-42E6-8512-F0A9F2D9E34D}">
      <dgm:prSet/>
      <dgm:spPr/>
      <dgm:t>
        <a:bodyPr/>
        <a:lstStyle/>
        <a:p>
          <a:endParaRPr lang="en-US"/>
        </a:p>
      </dgm:t>
    </dgm:pt>
    <dgm:pt modelId="{7857AEF0-DC85-4E97-B11F-AED59F2338FF}">
      <dgm:prSet phldrT="[Text]"/>
      <dgm:spPr/>
      <dgm:t>
        <a:bodyPr/>
        <a:lstStyle/>
        <a:p>
          <a:r>
            <a:rPr lang="en-US" dirty="0" smtClean="0"/>
            <a:t>Integration of palliative care into existing health services</a:t>
          </a:r>
          <a:endParaRPr lang="en-US" dirty="0"/>
        </a:p>
      </dgm:t>
    </dgm:pt>
    <dgm:pt modelId="{EFE1EEF6-FA21-41F5-B334-322B17D64B2A}" type="parTrans" cxnId="{17D89CD4-DCA8-4D19-B1F1-0417451AB3F9}">
      <dgm:prSet/>
      <dgm:spPr/>
      <dgm:t>
        <a:bodyPr/>
        <a:lstStyle/>
        <a:p>
          <a:endParaRPr lang="en-US"/>
        </a:p>
      </dgm:t>
    </dgm:pt>
    <dgm:pt modelId="{DA8B21EE-16FC-4D7E-86CA-9C4081DBB5C9}" type="sibTrans" cxnId="{17D89CD4-DCA8-4D19-B1F1-0417451AB3F9}">
      <dgm:prSet/>
      <dgm:spPr/>
      <dgm:t>
        <a:bodyPr/>
        <a:lstStyle/>
        <a:p>
          <a:endParaRPr lang="en-US"/>
        </a:p>
      </dgm:t>
    </dgm:pt>
    <dgm:pt modelId="{2C961CC7-D047-4A0C-9F5B-E05CDA354771}">
      <dgm:prSet phldrT="[Text]"/>
      <dgm:spPr/>
      <dgm:t>
        <a:bodyPr/>
        <a:lstStyle/>
        <a:p>
          <a:r>
            <a:rPr lang="en-US" dirty="0" smtClean="0"/>
            <a:t>Strong community involvement </a:t>
          </a:r>
          <a:endParaRPr lang="en-US" dirty="0"/>
        </a:p>
      </dgm:t>
    </dgm:pt>
    <dgm:pt modelId="{7615B930-CD68-496B-A674-6360F5283F49}" type="parTrans" cxnId="{2A8EF6B1-322B-4E0C-8D2F-A163599CBBC2}">
      <dgm:prSet/>
      <dgm:spPr/>
      <dgm:t>
        <a:bodyPr/>
        <a:lstStyle/>
        <a:p>
          <a:endParaRPr lang="en-US"/>
        </a:p>
      </dgm:t>
    </dgm:pt>
    <dgm:pt modelId="{DF6D81D3-8091-4848-8900-202F074EFB44}" type="sibTrans" cxnId="{2A8EF6B1-322B-4E0C-8D2F-A163599CBBC2}">
      <dgm:prSet/>
      <dgm:spPr/>
      <dgm:t>
        <a:bodyPr/>
        <a:lstStyle/>
        <a:p>
          <a:endParaRPr lang="en-US"/>
        </a:p>
      </dgm:t>
    </dgm:pt>
    <dgm:pt modelId="{8C9D453E-DF02-46FF-B541-60578DB59C1E}">
      <dgm:prSet phldrT="[Text]"/>
      <dgm:spPr/>
      <dgm:t>
        <a:bodyPr/>
        <a:lstStyle/>
        <a:p>
          <a:r>
            <a:rPr lang="en-US" dirty="0" smtClean="0"/>
            <a:t>Coordination &amp; partnerships  </a:t>
          </a:r>
          <a:endParaRPr lang="en-US" dirty="0"/>
        </a:p>
      </dgm:t>
    </dgm:pt>
    <dgm:pt modelId="{6974AE41-A8F1-4F29-8BB2-DAD3ACFF5570}" type="parTrans" cxnId="{6716E2C6-4A50-4093-A998-ADD3AE77E371}">
      <dgm:prSet/>
      <dgm:spPr/>
      <dgm:t>
        <a:bodyPr/>
        <a:lstStyle/>
        <a:p>
          <a:endParaRPr lang="en-US"/>
        </a:p>
      </dgm:t>
    </dgm:pt>
    <dgm:pt modelId="{132BC93D-AF6F-42DC-A66C-D8B9B9774B2E}" type="sibTrans" cxnId="{6716E2C6-4A50-4093-A998-ADD3AE77E371}">
      <dgm:prSet/>
      <dgm:spPr/>
      <dgm:t>
        <a:bodyPr/>
        <a:lstStyle/>
        <a:p>
          <a:endParaRPr lang="en-US"/>
        </a:p>
      </dgm:t>
    </dgm:pt>
    <dgm:pt modelId="{9BACA608-DD5A-4FF7-95ED-FB0A22E14DCA}">
      <dgm:prSet phldrT="[Text]"/>
      <dgm:spPr/>
      <dgm:t>
        <a:bodyPr/>
        <a:lstStyle/>
        <a:p>
          <a:r>
            <a:rPr lang="en-US" dirty="0" smtClean="0"/>
            <a:t>NCCP and NCI-K responsible for cancer control in Kenya </a:t>
          </a:r>
          <a:endParaRPr lang="en-US" dirty="0"/>
        </a:p>
      </dgm:t>
    </dgm:pt>
    <dgm:pt modelId="{ECF0E9BE-6DC8-4D8A-A818-AE8B16798061}" type="parTrans" cxnId="{FB2CC373-EEEE-4348-85C2-019FAD097502}">
      <dgm:prSet/>
      <dgm:spPr/>
      <dgm:t>
        <a:bodyPr/>
        <a:lstStyle/>
        <a:p>
          <a:endParaRPr lang="en-US"/>
        </a:p>
      </dgm:t>
    </dgm:pt>
    <dgm:pt modelId="{587652D5-2DED-48FB-8193-FDF431CE8BE8}" type="sibTrans" cxnId="{FB2CC373-EEEE-4348-85C2-019FAD097502}">
      <dgm:prSet/>
      <dgm:spPr/>
      <dgm:t>
        <a:bodyPr/>
        <a:lstStyle/>
        <a:p>
          <a:endParaRPr lang="en-US"/>
        </a:p>
      </dgm:t>
    </dgm:pt>
    <dgm:pt modelId="{4EB42514-608C-4664-A424-D7CA1085B53D}">
      <dgm:prSet phldrT="[Text]"/>
      <dgm:spPr/>
      <dgm:t>
        <a:bodyPr/>
        <a:lstStyle/>
        <a:p>
          <a:r>
            <a:rPr lang="en-US" dirty="0" smtClean="0"/>
            <a:t>Strengthen existing partnerships</a:t>
          </a:r>
          <a:endParaRPr lang="en-US" dirty="0"/>
        </a:p>
      </dgm:t>
    </dgm:pt>
    <dgm:pt modelId="{CFAD398F-CD70-44FD-969F-875ADC8C1354}" type="parTrans" cxnId="{B5F3E074-DE6B-486E-98F0-437AD6AA3355}">
      <dgm:prSet/>
      <dgm:spPr/>
      <dgm:t>
        <a:bodyPr/>
        <a:lstStyle/>
        <a:p>
          <a:endParaRPr lang="en-US"/>
        </a:p>
      </dgm:t>
    </dgm:pt>
    <dgm:pt modelId="{2C787230-9A3C-4D59-8632-0F249B96DF2B}" type="sibTrans" cxnId="{B5F3E074-DE6B-486E-98F0-437AD6AA3355}">
      <dgm:prSet/>
      <dgm:spPr/>
      <dgm:t>
        <a:bodyPr/>
        <a:lstStyle/>
        <a:p>
          <a:endParaRPr lang="en-US"/>
        </a:p>
      </dgm:t>
    </dgm:pt>
    <dgm:pt modelId="{40146B0F-FFF5-4BFF-BC9C-065616B7A36B}">
      <dgm:prSet phldrT="[Text]"/>
      <dgm:spPr/>
      <dgm:t>
        <a:bodyPr/>
        <a:lstStyle/>
        <a:p>
          <a:r>
            <a:rPr lang="en-US" dirty="0" smtClean="0"/>
            <a:t>Financing </a:t>
          </a:r>
          <a:endParaRPr lang="en-US" dirty="0"/>
        </a:p>
      </dgm:t>
    </dgm:pt>
    <dgm:pt modelId="{F6D74EED-171B-4306-BE58-BDC58C70F4A2}" type="parTrans" cxnId="{811577CB-ABBF-4F2B-AB60-8CFDCBBB8206}">
      <dgm:prSet/>
      <dgm:spPr/>
      <dgm:t>
        <a:bodyPr/>
        <a:lstStyle/>
        <a:p>
          <a:endParaRPr lang="en-US"/>
        </a:p>
      </dgm:t>
    </dgm:pt>
    <dgm:pt modelId="{C36FEC54-A2E1-4A8A-855E-F8AF822B817F}" type="sibTrans" cxnId="{811577CB-ABBF-4F2B-AB60-8CFDCBBB8206}">
      <dgm:prSet/>
      <dgm:spPr/>
      <dgm:t>
        <a:bodyPr/>
        <a:lstStyle/>
        <a:p>
          <a:endParaRPr lang="en-US"/>
        </a:p>
      </dgm:t>
    </dgm:pt>
    <dgm:pt modelId="{A58C3AD0-F2DB-4FF2-9277-2BA8882F0E31}">
      <dgm:prSet phldrT="[Text]"/>
      <dgm:spPr/>
      <dgm:t>
        <a:bodyPr/>
        <a:lstStyle/>
        <a:p>
          <a:r>
            <a:rPr lang="en-US" dirty="0" smtClean="0"/>
            <a:t>Sustainable financing – Cancer fund , Exchequer   </a:t>
          </a:r>
          <a:endParaRPr lang="en-US" dirty="0"/>
        </a:p>
      </dgm:t>
    </dgm:pt>
    <dgm:pt modelId="{E42B559E-8BDD-4705-A78A-7E9D8754AF14}" type="parTrans" cxnId="{ADE33C31-8399-45DB-BFE8-A72310D67792}">
      <dgm:prSet/>
      <dgm:spPr/>
      <dgm:t>
        <a:bodyPr/>
        <a:lstStyle/>
        <a:p>
          <a:endParaRPr lang="en-US"/>
        </a:p>
      </dgm:t>
    </dgm:pt>
    <dgm:pt modelId="{9C4826ED-41C3-4E33-A0CF-FBA6040A6699}" type="sibTrans" cxnId="{ADE33C31-8399-45DB-BFE8-A72310D67792}">
      <dgm:prSet/>
      <dgm:spPr/>
      <dgm:t>
        <a:bodyPr/>
        <a:lstStyle/>
        <a:p>
          <a:endParaRPr lang="en-US"/>
        </a:p>
      </dgm:t>
    </dgm:pt>
    <dgm:pt modelId="{4E4468CE-A9F2-4535-9CAD-741C28D4C0E6}">
      <dgm:prSet phldrT="[Text]"/>
      <dgm:spPr/>
      <dgm:t>
        <a:bodyPr/>
        <a:lstStyle/>
        <a:p>
          <a:r>
            <a:rPr lang="en-US" dirty="0" smtClean="0"/>
            <a:t>Universal coverage for cancer care- Enhanced role of NHIF</a:t>
          </a:r>
          <a:endParaRPr lang="en-US" dirty="0"/>
        </a:p>
      </dgm:t>
    </dgm:pt>
    <dgm:pt modelId="{90A1A9C2-285F-4C7F-A5BF-A8CBFD234437}" type="parTrans" cxnId="{6E6F5C62-DEF9-4BE0-8BAE-61491110654A}">
      <dgm:prSet/>
      <dgm:spPr/>
      <dgm:t>
        <a:bodyPr/>
        <a:lstStyle/>
        <a:p>
          <a:endParaRPr lang="en-US"/>
        </a:p>
      </dgm:t>
    </dgm:pt>
    <dgm:pt modelId="{495B51CB-B4AA-45A2-A123-FC46EB6F128E}" type="sibTrans" cxnId="{6E6F5C62-DEF9-4BE0-8BAE-61491110654A}">
      <dgm:prSet/>
      <dgm:spPr/>
      <dgm:t>
        <a:bodyPr/>
        <a:lstStyle/>
        <a:p>
          <a:endParaRPr lang="en-US"/>
        </a:p>
      </dgm:t>
    </dgm:pt>
    <dgm:pt modelId="{DFDD4C34-3FC4-41C3-AFF1-BFDC7A2BF7E1}">
      <dgm:prSet phldrT="[Text]"/>
      <dgm:spPr/>
      <dgm:t>
        <a:bodyPr/>
        <a:lstStyle/>
        <a:p>
          <a:r>
            <a:rPr lang="en-US" dirty="0" smtClean="0"/>
            <a:t>Public Private Partnerships </a:t>
          </a:r>
          <a:endParaRPr lang="en-US" dirty="0"/>
        </a:p>
      </dgm:t>
    </dgm:pt>
    <dgm:pt modelId="{FD0CCB98-AA08-4DF0-813B-760567CA83C8}" type="parTrans" cxnId="{08D1D3A8-B5EB-4E37-93EB-8C8DD19669E7}">
      <dgm:prSet/>
      <dgm:spPr/>
      <dgm:t>
        <a:bodyPr/>
        <a:lstStyle/>
        <a:p>
          <a:endParaRPr lang="en-US"/>
        </a:p>
      </dgm:t>
    </dgm:pt>
    <dgm:pt modelId="{B9FE8712-D1A5-4A3C-81D5-5CAB29647458}" type="sibTrans" cxnId="{08D1D3A8-B5EB-4E37-93EB-8C8DD19669E7}">
      <dgm:prSet/>
      <dgm:spPr/>
      <dgm:t>
        <a:bodyPr/>
        <a:lstStyle/>
        <a:p>
          <a:endParaRPr lang="en-US"/>
        </a:p>
      </dgm:t>
    </dgm:pt>
    <dgm:pt modelId="{87E26FBA-A53C-4805-92F3-BCE1679F3469}">
      <dgm:prSet phldrT="[Text]"/>
      <dgm:spPr/>
      <dgm:t>
        <a:bodyPr/>
        <a:lstStyle/>
        <a:p>
          <a:r>
            <a:rPr lang="en-US" dirty="0" smtClean="0"/>
            <a:t>Improved coordination </a:t>
          </a:r>
          <a:endParaRPr lang="en-US" dirty="0"/>
        </a:p>
      </dgm:t>
    </dgm:pt>
    <dgm:pt modelId="{ADFE1298-0611-4DE2-84C5-A97E21C918D0}" type="parTrans" cxnId="{B5145300-9145-4F86-A641-F5C29C956D65}">
      <dgm:prSet/>
      <dgm:spPr/>
    </dgm:pt>
    <dgm:pt modelId="{F28E6396-3F7B-4077-89D5-E8BA6B407F4C}" type="sibTrans" cxnId="{B5145300-9145-4F86-A641-F5C29C956D65}">
      <dgm:prSet/>
      <dgm:spPr/>
    </dgm:pt>
    <dgm:pt modelId="{9F271EA8-C94E-421A-ACB3-23BFFE25A8F9}" type="pres">
      <dgm:prSet presAssocID="{6BBDCA3C-136A-4A9C-AFCF-97BD150B5F94}" presName="linearFlow" presStyleCnt="0">
        <dgm:presLayoutVars>
          <dgm:dir/>
          <dgm:animLvl val="lvl"/>
          <dgm:resizeHandles val="exact"/>
        </dgm:presLayoutVars>
      </dgm:prSet>
      <dgm:spPr/>
      <dgm:t>
        <a:bodyPr/>
        <a:lstStyle/>
        <a:p>
          <a:endParaRPr lang="en-GB"/>
        </a:p>
      </dgm:t>
    </dgm:pt>
    <dgm:pt modelId="{927C2008-363A-4D88-A3D5-09C9DE6FA664}" type="pres">
      <dgm:prSet presAssocID="{87813555-AA96-454A-9A95-F783A62CAB16}" presName="composite" presStyleCnt="0"/>
      <dgm:spPr/>
    </dgm:pt>
    <dgm:pt modelId="{FD4D57EC-8953-497D-A50F-DA4D92DE02F7}" type="pres">
      <dgm:prSet presAssocID="{87813555-AA96-454A-9A95-F783A62CAB16}" presName="parentText" presStyleLbl="alignNode1" presStyleIdx="0" presStyleCnt="3">
        <dgm:presLayoutVars>
          <dgm:chMax val="1"/>
          <dgm:bulletEnabled val="1"/>
        </dgm:presLayoutVars>
      </dgm:prSet>
      <dgm:spPr/>
      <dgm:t>
        <a:bodyPr/>
        <a:lstStyle/>
        <a:p>
          <a:endParaRPr lang="en-GB"/>
        </a:p>
      </dgm:t>
    </dgm:pt>
    <dgm:pt modelId="{18A9D38E-DAA2-4A85-BEF1-246B4A345708}" type="pres">
      <dgm:prSet presAssocID="{87813555-AA96-454A-9A95-F783A62CAB16}" presName="descendantText" presStyleLbl="alignAcc1" presStyleIdx="0" presStyleCnt="3">
        <dgm:presLayoutVars>
          <dgm:bulletEnabled val="1"/>
        </dgm:presLayoutVars>
      </dgm:prSet>
      <dgm:spPr/>
      <dgm:t>
        <a:bodyPr/>
        <a:lstStyle/>
        <a:p>
          <a:endParaRPr lang="en-US"/>
        </a:p>
      </dgm:t>
    </dgm:pt>
    <dgm:pt modelId="{3C22D4A9-A86D-4A2D-914A-40B661337F97}" type="pres">
      <dgm:prSet presAssocID="{4BDD6A95-82DF-4F59-BF34-63BCCBA748CF}" presName="sp" presStyleCnt="0"/>
      <dgm:spPr/>
    </dgm:pt>
    <dgm:pt modelId="{E9069975-FCF5-453C-8DBC-D8E977668DE8}" type="pres">
      <dgm:prSet presAssocID="{8C9D453E-DF02-46FF-B541-60578DB59C1E}" presName="composite" presStyleCnt="0"/>
      <dgm:spPr/>
    </dgm:pt>
    <dgm:pt modelId="{525B2CEA-F315-4B27-9A1B-0AAF52B6FDCA}" type="pres">
      <dgm:prSet presAssocID="{8C9D453E-DF02-46FF-B541-60578DB59C1E}" presName="parentText" presStyleLbl="alignNode1" presStyleIdx="1" presStyleCnt="3">
        <dgm:presLayoutVars>
          <dgm:chMax val="1"/>
          <dgm:bulletEnabled val="1"/>
        </dgm:presLayoutVars>
      </dgm:prSet>
      <dgm:spPr/>
      <dgm:t>
        <a:bodyPr/>
        <a:lstStyle/>
        <a:p>
          <a:endParaRPr lang="en-GB"/>
        </a:p>
      </dgm:t>
    </dgm:pt>
    <dgm:pt modelId="{25A0219F-AA55-4FF3-8FD5-A31B547E9BF8}" type="pres">
      <dgm:prSet presAssocID="{8C9D453E-DF02-46FF-B541-60578DB59C1E}" presName="descendantText" presStyleLbl="alignAcc1" presStyleIdx="1" presStyleCnt="3">
        <dgm:presLayoutVars>
          <dgm:bulletEnabled val="1"/>
        </dgm:presLayoutVars>
      </dgm:prSet>
      <dgm:spPr/>
      <dgm:t>
        <a:bodyPr/>
        <a:lstStyle/>
        <a:p>
          <a:endParaRPr lang="en-US"/>
        </a:p>
      </dgm:t>
    </dgm:pt>
    <dgm:pt modelId="{1963F254-1AD7-4533-930E-BB6BDA11832E}" type="pres">
      <dgm:prSet presAssocID="{132BC93D-AF6F-42DC-A66C-D8B9B9774B2E}" presName="sp" presStyleCnt="0"/>
      <dgm:spPr/>
    </dgm:pt>
    <dgm:pt modelId="{BCD17C65-AC00-4F17-8CEF-C0E42825DF45}" type="pres">
      <dgm:prSet presAssocID="{40146B0F-FFF5-4BFF-BC9C-065616B7A36B}" presName="composite" presStyleCnt="0"/>
      <dgm:spPr/>
    </dgm:pt>
    <dgm:pt modelId="{0397F0DC-9857-46CB-8076-255CDD2E5ED4}" type="pres">
      <dgm:prSet presAssocID="{40146B0F-FFF5-4BFF-BC9C-065616B7A36B}" presName="parentText" presStyleLbl="alignNode1" presStyleIdx="2" presStyleCnt="3">
        <dgm:presLayoutVars>
          <dgm:chMax val="1"/>
          <dgm:bulletEnabled val="1"/>
        </dgm:presLayoutVars>
      </dgm:prSet>
      <dgm:spPr/>
      <dgm:t>
        <a:bodyPr/>
        <a:lstStyle/>
        <a:p>
          <a:endParaRPr lang="en-GB"/>
        </a:p>
      </dgm:t>
    </dgm:pt>
    <dgm:pt modelId="{B95CCA4A-37BC-416D-BFB4-DEFAE3704670}" type="pres">
      <dgm:prSet presAssocID="{40146B0F-FFF5-4BFF-BC9C-065616B7A36B}" presName="descendantText" presStyleLbl="alignAcc1" presStyleIdx="2" presStyleCnt="3">
        <dgm:presLayoutVars>
          <dgm:bulletEnabled val="1"/>
        </dgm:presLayoutVars>
      </dgm:prSet>
      <dgm:spPr/>
      <dgm:t>
        <a:bodyPr/>
        <a:lstStyle/>
        <a:p>
          <a:endParaRPr lang="en-US"/>
        </a:p>
      </dgm:t>
    </dgm:pt>
  </dgm:ptLst>
  <dgm:cxnLst>
    <dgm:cxn modelId="{FB2CC373-EEEE-4348-85C2-019FAD097502}" srcId="{8C9D453E-DF02-46FF-B541-60578DB59C1E}" destId="{9BACA608-DD5A-4FF7-95ED-FB0A22E14DCA}" srcOrd="0" destOrd="0" parTransId="{ECF0E9BE-6DC8-4D8A-A818-AE8B16798061}" sibTransId="{587652D5-2DED-48FB-8193-FDF431CE8BE8}"/>
    <dgm:cxn modelId="{08D1D3A8-B5EB-4E37-93EB-8C8DD19669E7}" srcId="{40146B0F-FFF5-4BFF-BC9C-065616B7A36B}" destId="{DFDD4C34-3FC4-41C3-AFF1-BFDC7A2BF7E1}" srcOrd="2" destOrd="0" parTransId="{FD0CCB98-AA08-4DF0-813B-760567CA83C8}" sibTransId="{B9FE8712-D1A5-4A3C-81D5-5CAB29647458}"/>
    <dgm:cxn modelId="{2A8EF6B1-322B-4E0C-8D2F-A163599CBBC2}" srcId="{87813555-AA96-454A-9A95-F783A62CAB16}" destId="{2C961CC7-D047-4A0C-9F5B-E05CDA354771}" srcOrd="1" destOrd="0" parTransId="{7615B930-CD68-496B-A674-6360F5283F49}" sibTransId="{DF6D81D3-8091-4848-8900-202F074EFB44}"/>
    <dgm:cxn modelId="{5DCDC79A-DCDD-4614-BF89-D944E9B08B98}" type="presOf" srcId="{6BBDCA3C-136A-4A9C-AFCF-97BD150B5F94}" destId="{9F271EA8-C94E-421A-ACB3-23BFFE25A8F9}" srcOrd="0" destOrd="0" presId="urn:microsoft.com/office/officeart/2005/8/layout/chevron2"/>
    <dgm:cxn modelId="{A5FB9109-7DC8-48C5-B6EF-58C1A520C0EF}" type="presOf" srcId="{4E4468CE-A9F2-4535-9CAD-741C28D4C0E6}" destId="{B95CCA4A-37BC-416D-BFB4-DEFAE3704670}" srcOrd="0" destOrd="1" presId="urn:microsoft.com/office/officeart/2005/8/layout/chevron2"/>
    <dgm:cxn modelId="{811577CB-ABBF-4F2B-AB60-8CFDCBBB8206}" srcId="{6BBDCA3C-136A-4A9C-AFCF-97BD150B5F94}" destId="{40146B0F-FFF5-4BFF-BC9C-065616B7A36B}" srcOrd="2" destOrd="0" parTransId="{F6D74EED-171B-4306-BE58-BDC58C70F4A2}" sibTransId="{C36FEC54-A2E1-4A8A-855E-F8AF822B817F}"/>
    <dgm:cxn modelId="{B5F3E074-DE6B-486E-98F0-437AD6AA3355}" srcId="{8C9D453E-DF02-46FF-B541-60578DB59C1E}" destId="{4EB42514-608C-4664-A424-D7CA1085B53D}" srcOrd="1" destOrd="0" parTransId="{CFAD398F-CD70-44FD-969F-875ADC8C1354}" sibTransId="{2C787230-9A3C-4D59-8632-0F249B96DF2B}"/>
    <dgm:cxn modelId="{17629289-FA17-4221-9130-42F5CF606E39}" type="presOf" srcId="{7857AEF0-DC85-4E97-B11F-AED59F2338FF}" destId="{18A9D38E-DAA2-4A85-BEF1-246B4A345708}" srcOrd="0" destOrd="0" presId="urn:microsoft.com/office/officeart/2005/8/layout/chevron2"/>
    <dgm:cxn modelId="{ADE33C31-8399-45DB-BFE8-A72310D67792}" srcId="{40146B0F-FFF5-4BFF-BC9C-065616B7A36B}" destId="{A58C3AD0-F2DB-4FF2-9277-2BA8882F0E31}" srcOrd="0" destOrd="0" parTransId="{E42B559E-8BDD-4705-A78A-7E9D8754AF14}" sibTransId="{9C4826ED-41C3-4E33-A0CF-FBA6040A6699}"/>
    <dgm:cxn modelId="{B40E3CE3-6674-4F0F-83A0-B75F05FD6E40}" type="presOf" srcId="{9BACA608-DD5A-4FF7-95ED-FB0A22E14DCA}" destId="{25A0219F-AA55-4FF3-8FD5-A31B547E9BF8}" srcOrd="0" destOrd="0" presId="urn:microsoft.com/office/officeart/2005/8/layout/chevron2"/>
    <dgm:cxn modelId="{B5145300-9145-4F86-A641-F5C29C956D65}" srcId="{8C9D453E-DF02-46FF-B541-60578DB59C1E}" destId="{87E26FBA-A53C-4805-92F3-BCE1679F3469}" srcOrd="2" destOrd="0" parTransId="{ADFE1298-0611-4DE2-84C5-A97E21C918D0}" sibTransId="{F28E6396-3F7B-4077-89D5-E8BA6B407F4C}"/>
    <dgm:cxn modelId="{02E7CB47-B5CB-4259-A4AC-7789797F2E2D}" type="presOf" srcId="{8C9D453E-DF02-46FF-B541-60578DB59C1E}" destId="{525B2CEA-F315-4B27-9A1B-0AAF52B6FDCA}" srcOrd="0" destOrd="0" presId="urn:microsoft.com/office/officeart/2005/8/layout/chevron2"/>
    <dgm:cxn modelId="{4947CFAB-21E2-476B-A967-75F58660F884}" type="presOf" srcId="{DFDD4C34-3FC4-41C3-AFF1-BFDC7A2BF7E1}" destId="{B95CCA4A-37BC-416D-BFB4-DEFAE3704670}" srcOrd="0" destOrd="2" presId="urn:microsoft.com/office/officeart/2005/8/layout/chevron2"/>
    <dgm:cxn modelId="{7C1C9D33-DAEB-4767-B70F-C32E18C8AF29}" type="presOf" srcId="{87E26FBA-A53C-4805-92F3-BCE1679F3469}" destId="{25A0219F-AA55-4FF3-8FD5-A31B547E9BF8}" srcOrd="0" destOrd="2" presId="urn:microsoft.com/office/officeart/2005/8/layout/chevron2"/>
    <dgm:cxn modelId="{22D12B39-6078-4088-8FBA-39FBFCBA3D10}" type="presOf" srcId="{A58C3AD0-F2DB-4FF2-9277-2BA8882F0E31}" destId="{B95CCA4A-37BC-416D-BFB4-DEFAE3704670}" srcOrd="0" destOrd="0" presId="urn:microsoft.com/office/officeart/2005/8/layout/chevron2"/>
    <dgm:cxn modelId="{17D89CD4-DCA8-4D19-B1F1-0417451AB3F9}" srcId="{87813555-AA96-454A-9A95-F783A62CAB16}" destId="{7857AEF0-DC85-4E97-B11F-AED59F2338FF}" srcOrd="0" destOrd="0" parTransId="{EFE1EEF6-FA21-41F5-B334-322B17D64B2A}" sibTransId="{DA8B21EE-16FC-4D7E-86CA-9C4081DBB5C9}"/>
    <dgm:cxn modelId="{42587151-EAC3-4FA3-A5B3-99161CA55B9E}" type="presOf" srcId="{40146B0F-FFF5-4BFF-BC9C-065616B7A36B}" destId="{0397F0DC-9857-46CB-8076-255CDD2E5ED4}" srcOrd="0" destOrd="0" presId="urn:microsoft.com/office/officeart/2005/8/layout/chevron2"/>
    <dgm:cxn modelId="{4D729999-4BE3-4DEA-BCDB-22BD3C5562E3}" type="presOf" srcId="{4EB42514-608C-4664-A424-D7CA1085B53D}" destId="{25A0219F-AA55-4FF3-8FD5-A31B547E9BF8}" srcOrd="0" destOrd="1" presId="urn:microsoft.com/office/officeart/2005/8/layout/chevron2"/>
    <dgm:cxn modelId="{3274C593-B8A9-42E6-8512-F0A9F2D9E34D}" srcId="{6BBDCA3C-136A-4A9C-AFCF-97BD150B5F94}" destId="{87813555-AA96-454A-9A95-F783A62CAB16}" srcOrd="0" destOrd="0" parTransId="{95EEB300-DBC8-441B-966D-7F69713FB25B}" sibTransId="{4BDD6A95-82DF-4F59-BF34-63BCCBA748CF}"/>
    <dgm:cxn modelId="{36D95CA8-0B74-41E3-B36A-2237F12E7F95}" type="presOf" srcId="{87813555-AA96-454A-9A95-F783A62CAB16}" destId="{FD4D57EC-8953-497D-A50F-DA4D92DE02F7}" srcOrd="0" destOrd="0" presId="urn:microsoft.com/office/officeart/2005/8/layout/chevron2"/>
    <dgm:cxn modelId="{6E6F5C62-DEF9-4BE0-8BAE-61491110654A}" srcId="{40146B0F-FFF5-4BFF-BC9C-065616B7A36B}" destId="{4E4468CE-A9F2-4535-9CAD-741C28D4C0E6}" srcOrd="1" destOrd="0" parTransId="{90A1A9C2-285F-4C7F-A5BF-A8CBFD234437}" sibTransId="{495B51CB-B4AA-45A2-A123-FC46EB6F128E}"/>
    <dgm:cxn modelId="{61BA640C-4151-474F-9D22-80516DF0E4E7}" type="presOf" srcId="{2C961CC7-D047-4A0C-9F5B-E05CDA354771}" destId="{18A9D38E-DAA2-4A85-BEF1-246B4A345708}" srcOrd="0" destOrd="1" presId="urn:microsoft.com/office/officeart/2005/8/layout/chevron2"/>
    <dgm:cxn modelId="{6716E2C6-4A50-4093-A998-ADD3AE77E371}" srcId="{6BBDCA3C-136A-4A9C-AFCF-97BD150B5F94}" destId="{8C9D453E-DF02-46FF-B541-60578DB59C1E}" srcOrd="1" destOrd="0" parTransId="{6974AE41-A8F1-4F29-8BB2-DAD3ACFF5570}" sibTransId="{132BC93D-AF6F-42DC-A66C-D8B9B9774B2E}"/>
    <dgm:cxn modelId="{36BAF9A3-692B-4523-A91D-A09A52290645}" type="presParOf" srcId="{9F271EA8-C94E-421A-ACB3-23BFFE25A8F9}" destId="{927C2008-363A-4D88-A3D5-09C9DE6FA664}" srcOrd="0" destOrd="0" presId="urn:microsoft.com/office/officeart/2005/8/layout/chevron2"/>
    <dgm:cxn modelId="{7935C32E-DD67-4EE6-8F5A-FD6F54D9B290}" type="presParOf" srcId="{927C2008-363A-4D88-A3D5-09C9DE6FA664}" destId="{FD4D57EC-8953-497D-A50F-DA4D92DE02F7}" srcOrd="0" destOrd="0" presId="urn:microsoft.com/office/officeart/2005/8/layout/chevron2"/>
    <dgm:cxn modelId="{11B442B1-6291-4F2F-8D09-0DC37994277D}" type="presParOf" srcId="{927C2008-363A-4D88-A3D5-09C9DE6FA664}" destId="{18A9D38E-DAA2-4A85-BEF1-246B4A345708}" srcOrd="1" destOrd="0" presId="urn:microsoft.com/office/officeart/2005/8/layout/chevron2"/>
    <dgm:cxn modelId="{A385ED73-668B-4AF5-80C9-D24D7E9B70C2}" type="presParOf" srcId="{9F271EA8-C94E-421A-ACB3-23BFFE25A8F9}" destId="{3C22D4A9-A86D-4A2D-914A-40B661337F97}" srcOrd="1" destOrd="0" presId="urn:microsoft.com/office/officeart/2005/8/layout/chevron2"/>
    <dgm:cxn modelId="{5DEDE527-D523-46E6-8AD4-590E4F6DC87A}" type="presParOf" srcId="{9F271EA8-C94E-421A-ACB3-23BFFE25A8F9}" destId="{E9069975-FCF5-453C-8DBC-D8E977668DE8}" srcOrd="2" destOrd="0" presId="urn:microsoft.com/office/officeart/2005/8/layout/chevron2"/>
    <dgm:cxn modelId="{8A0888D1-BBFD-4C9C-A4B1-EF620046342C}" type="presParOf" srcId="{E9069975-FCF5-453C-8DBC-D8E977668DE8}" destId="{525B2CEA-F315-4B27-9A1B-0AAF52B6FDCA}" srcOrd="0" destOrd="0" presId="urn:microsoft.com/office/officeart/2005/8/layout/chevron2"/>
    <dgm:cxn modelId="{BCC70A1B-2FF6-4AE3-8A23-F1E3BADABCEC}" type="presParOf" srcId="{E9069975-FCF5-453C-8DBC-D8E977668DE8}" destId="{25A0219F-AA55-4FF3-8FD5-A31B547E9BF8}" srcOrd="1" destOrd="0" presId="urn:microsoft.com/office/officeart/2005/8/layout/chevron2"/>
    <dgm:cxn modelId="{E424FD29-DBF1-45D8-AF11-546BE3D6607E}" type="presParOf" srcId="{9F271EA8-C94E-421A-ACB3-23BFFE25A8F9}" destId="{1963F254-1AD7-4533-930E-BB6BDA11832E}" srcOrd="3" destOrd="0" presId="urn:microsoft.com/office/officeart/2005/8/layout/chevron2"/>
    <dgm:cxn modelId="{6BE64288-9BFB-4A2D-96B6-2DB1B398EC64}" type="presParOf" srcId="{9F271EA8-C94E-421A-ACB3-23BFFE25A8F9}" destId="{BCD17C65-AC00-4F17-8CEF-C0E42825DF45}" srcOrd="4" destOrd="0" presId="urn:microsoft.com/office/officeart/2005/8/layout/chevron2"/>
    <dgm:cxn modelId="{A9077F7C-826C-4096-B1EC-322D6C1D9226}" type="presParOf" srcId="{BCD17C65-AC00-4F17-8CEF-C0E42825DF45}" destId="{0397F0DC-9857-46CB-8076-255CDD2E5ED4}" srcOrd="0" destOrd="0" presId="urn:microsoft.com/office/officeart/2005/8/layout/chevron2"/>
    <dgm:cxn modelId="{46DD8DCC-88F9-4E59-B06B-505589926966}" type="presParOf" srcId="{BCD17C65-AC00-4F17-8CEF-C0E42825DF45}" destId="{B95CCA4A-37BC-416D-BFB4-DEFAE370467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7D6158-1E86-E845-8303-06D686EF93D7}" type="datetimeFigureOut">
              <a:rPr lang="en-US" smtClean="0"/>
              <a:t>5/29/2019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565F2A-1CA4-CC47-9D09-0F6427209C11}" type="slidenum">
              <a:rPr lang="en-US" smtClean="0"/>
              <a:t>‹#›</a:t>
            </a:fld>
            <a:endParaRPr lang="en-US"/>
          </a:p>
        </p:txBody>
      </p:sp>
    </p:spTree>
    <p:extLst>
      <p:ext uri="{BB962C8B-B14F-4D97-AF65-F5344CB8AC3E}">
        <p14:creationId xmlns:p14="http://schemas.microsoft.com/office/powerpoint/2010/main" val="2485248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ADA4D-9D37-4B8F-B45A-1716D8B2E909}" type="datetimeFigureOut">
              <a:rPr lang="en-US" smtClean="0"/>
              <a:pPr/>
              <a:t>5/29/2019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1EB44B-AAA5-46C2-B4AF-53A1B9A4C982}" type="slidenum">
              <a:rPr lang="en-US" smtClean="0"/>
              <a:pPr/>
              <a:t>‹#›</a:t>
            </a:fld>
            <a:endParaRPr lang="en-US"/>
          </a:p>
        </p:txBody>
      </p:sp>
    </p:spTree>
    <p:extLst>
      <p:ext uri="{BB962C8B-B14F-4D97-AF65-F5344CB8AC3E}">
        <p14:creationId xmlns:p14="http://schemas.microsoft.com/office/powerpoint/2010/main" val="26848952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1EB44B-AAA5-46C2-B4AF-53A1B9A4C982}" type="slidenum">
              <a:rPr lang="en-US" smtClean="0"/>
              <a:pPr/>
              <a:t>22</a:t>
            </a:fld>
            <a:endParaRPr lang="en-US"/>
          </a:p>
        </p:txBody>
      </p:sp>
    </p:spTree>
    <p:extLst>
      <p:ext uri="{BB962C8B-B14F-4D97-AF65-F5344CB8AC3E}">
        <p14:creationId xmlns:p14="http://schemas.microsoft.com/office/powerpoint/2010/main" val="24908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D5D0F4-8C66-4126-B403-58AE4949F712}" type="slidenum">
              <a:rPr lang="en-US"/>
              <a:pPr fontAlgn="base">
                <a:spcBef>
                  <a:spcPct val="0"/>
                </a:spcBef>
                <a:spcAft>
                  <a:spcPct val="0"/>
                </a:spcAft>
              </a:pPr>
              <a:t>25</a:t>
            </a:fld>
            <a:endParaRPr lang="en-US"/>
          </a:p>
        </p:txBody>
      </p:sp>
    </p:spTree>
    <p:extLst>
      <p:ext uri="{BB962C8B-B14F-4D97-AF65-F5344CB8AC3E}">
        <p14:creationId xmlns:p14="http://schemas.microsoft.com/office/powerpoint/2010/main" val="3270148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AAFE28-B4DF-B44B-86DE-1F808CF0C734}" type="datetime1">
              <a:rPr lang="en-US" smtClean="0"/>
              <a:t>5/29/2019</a:t>
            </a:fld>
            <a:endParaRPr lang="en-US"/>
          </a:p>
        </p:txBody>
      </p:sp>
      <p:sp>
        <p:nvSpPr>
          <p:cNvPr id="5" name="Footer Placeholder 4"/>
          <p:cNvSpPr>
            <a:spLocks noGrp="1"/>
          </p:cNvSpPr>
          <p:nvPr>
            <p:ph type="ftr" sz="quarter" idx="11"/>
          </p:nvPr>
        </p:nvSpPr>
        <p:spPr/>
        <p:txBody>
          <a:bodyPr/>
          <a:lstStyle/>
          <a:p>
            <a:r>
              <a:rPr lang="en-US" smtClean="0"/>
              <a:t>Kenya Chemosafe Program 2018</a:t>
            </a:r>
            <a:endParaRPr lang="en-US"/>
          </a:p>
        </p:txBody>
      </p:sp>
      <p:sp>
        <p:nvSpPr>
          <p:cNvPr id="6" name="Slide Number Placeholder 5"/>
          <p:cNvSpPr>
            <a:spLocks noGrp="1"/>
          </p:cNvSpPr>
          <p:nvPr>
            <p:ph type="sldNum" sz="quarter" idx="12"/>
          </p:nvPr>
        </p:nvSpPr>
        <p:spPr/>
        <p:txBody>
          <a:bodyPr/>
          <a:lstStyle/>
          <a:p>
            <a:fld id="{5A7502E8-71D5-46EA-99B5-425941D4EBED}" type="slidenum">
              <a:rPr lang="en-US" smtClean="0"/>
              <a:pPr/>
              <a:t>‹#›</a:t>
            </a:fld>
            <a:endParaRPr lang="en-US"/>
          </a:p>
        </p:txBody>
      </p:sp>
    </p:spTree>
    <p:extLst>
      <p:ext uri="{BB962C8B-B14F-4D97-AF65-F5344CB8AC3E}">
        <p14:creationId xmlns:p14="http://schemas.microsoft.com/office/powerpoint/2010/main" val="405689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4C0592-B9D7-B340-A2B7-DEE22AE9A95F}" type="datetime1">
              <a:rPr lang="en-US" smtClean="0"/>
              <a:t>5/29/2019</a:t>
            </a:fld>
            <a:endParaRPr lang="en-US"/>
          </a:p>
        </p:txBody>
      </p:sp>
      <p:sp>
        <p:nvSpPr>
          <p:cNvPr id="5" name="Footer Placeholder 4"/>
          <p:cNvSpPr>
            <a:spLocks noGrp="1"/>
          </p:cNvSpPr>
          <p:nvPr>
            <p:ph type="ftr" sz="quarter" idx="11"/>
          </p:nvPr>
        </p:nvSpPr>
        <p:spPr/>
        <p:txBody>
          <a:bodyPr/>
          <a:lstStyle/>
          <a:p>
            <a:r>
              <a:rPr lang="en-US" smtClean="0"/>
              <a:t>Kenya Chemosafe Program 2018</a:t>
            </a:r>
            <a:endParaRPr lang="en-US"/>
          </a:p>
        </p:txBody>
      </p:sp>
      <p:sp>
        <p:nvSpPr>
          <p:cNvPr id="6" name="Slide Number Placeholder 5"/>
          <p:cNvSpPr>
            <a:spLocks noGrp="1"/>
          </p:cNvSpPr>
          <p:nvPr>
            <p:ph type="sldNum" sz="quarter" idx="12"/>
          </p:nvPr>
        </p:nvSpPr>
        <p:spPr/>
        <p:txBody>
          <a:bodyPr/>
          <a:lstStyle/>
          <a:p>
            <a:fld id="{5A7502E8-71D5-46EA-99B5-425941D4EBED}" type="slidenum">
              <a:rPr lang="en-US" smtClean="0"/>
              <a:pPr/>
              <a:t>‹#›</a:t>
            </a:fld>
            <a:endParaRPr lang="en-US"/>
          </a:p>
        </p:txBody>
      </p:sp>
    </p:spTree>
    <p:extLst>
      <p:ext uri="{BB962C8B-B14F-4D97-AF65-F5344CB8AC3E}">
        <p14:creationId xmlns:p14="http://schemas.microsoft.com/office/powerpoint/2010/main" val="1527170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BB242-341E-9F40-87DC-3AB3E5CEC03A}" type="datetime1">
              <a:rPr lang="en-US" smtClean="0"/>
              <a:t>5/29/2019</a:t>
            </a:fld>
            <a:endParaRPr lang="en-US"/>
          </a:p>
        </p:txBody>
      </p:sp>
      <p:sp>
        <p:nvSpPr>
          <p:cNvPr id="5" name="Footer Placeholder 4"/>
          <p:cNvSpPr>
            <a:spLocks noGrp="1"/>
          </p:cNvSpPr>
          <p:nvPr>
            <p:ph type="ftr" sz="quarter" idx="11"/>
          </p:nvPr>
        </p:nvSpPr>
        <p:spPr/>
        <p:txBody>
          <a:bodyPr/>
          <a:lstStyle/>
          <a:p>
            <a:r>
              <a:rPr lang="en-US" smtClean="0"/>
              <a:t>Kenya Chemosafe Program 2018</a:t>
            </a:r>
            <a:endParaRPr lang="en-US"/>
          </a:p>
        </p:txBody>
      </p:sp>
      <p:sp>
        <p:nvSpPr>
          <p:cNvPr id="6" name="Slide Number Placeholder 5"/>
          <p:cNvSpPr>
            <a:spLocks noGrp="1"/>
          </p:cNvSpPr>
          <p:nvPr>
            <p:ph type="sldNum" sz="quarter" idx="12"/>
          </p:nvPr>
        </p:nvSpPr>
        <p:spPr/>
        <p:txBody>
          <a:bodyPr/>
          <a:lstStyle/>
          <a:p>
            <a:fld id="{5A7502E8-71D5-46EA-99B5-425941D4EBED}" type="slidenum">
              <a:rPr lang="en-US" smtClean="0"/>
              <a:pPr/>
              <a:t>‹#›</a:t>
            </a:fld>
            <a:endParaRPr lang="en-US"/>
          </a:p>
        </p:txBody>
      </p:sp>
    </p:spTree>
    <p:extLst>
      <p:ext uri="{BB962C8B-B14F-4D97-AF65-F5344CB8AC3E}">
        <p14:creationId xmlns:p14="http://schemas.microsoft.com/office/powerpoint/2010/main" val="3501234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4" name="Title 5123"/>
          <p:cNvSpPr>
            <a:spLocks noGrp="1"/>
          </p:cNvSpPr>
          <p:nvPr>
            <p:ph type="title" idx="4294967295"/>
          </p:nvPr>
        </p:nvSpPr>
        <p:spPr>
          <a:xfrm>
            <a:off x="457200" y="274638"/>
            <a:ext cx="8229600" cy="1143000"/>
          </a:xfrm>
          <a:prstGeom prst="rect">
            <a:avLst/>
          </a:prstGeom>
          <a:noFill/>
          <a:ln>
            <a:noFill/>
          </a:ln>
        </p:spPr>
        <p:txBody>
          <a:bodyPr anchor="ctr"/>
          <a:lstStyle/>
          <a:p>
            <a:pPr lvl="0"/>
            <a:r>
              <a:rPr lang="en-US" altLang="en-US" dirty="0"/>
              <a:t>Click to edit Master title style</a:t>
            </a:r>
          </a:p>
        </p:txBody>
      </p:sp>
      <p:sp>
        <p:nvSpPr>
          <p:cNvPr id="5125" name="Text Placeholder 5124"/>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964516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D468C-6197-4649-95C5-2C8899660940}" type="datetime1">
              <a:rPr lang="en-US" smtClean="0"/>
              <a:t>5/29/2019</a:t>
            </a:fld>
            <a:endParaRPr lang="en-US"/>
          </a:p>
        </p:txBody>
      </p:sp>
      <p:sp>
        <p:nvSpPr>
          <p:cNvPr id="5" name="Footer Placeholder 4"/>
          <p:cNvSpPr>
            <a:spLocks noGrp="1"/>
          </p:cNvSpPr>
          <p:nvPr>
            <p:ph type="ftr" sz="quarter" idx="11"/>
          </p:nvPr>
        </p:nvSpPr>
        <p:spPr/>
        <p:txBody>
          <a:bodyPr/>
          <a:lstStyle/>
          <a:p>
            <a:r>
              <a:rPr lang="en-US" smtClean="0"/>
              <a:t>Kenya Chemosafe Program 2018</a:t>
            </a:r>
            <a:endParaRPr lang="en-US"/>
          </a:p>
        </p:txBody>
      </p:sp>
      <p:sp>
        <p:nvSpPr>
          <p:cNvPr id="6" name="Slide Number Placeholder 5"/>
          <p:cNvSpPr>
            <a:spLocks noGrp="1"/>
          </p:cNvSpPr>
          <p:nvPr>
            <p:ph type="sldNum" sz="quarter" idx="12"/>
          </p:nvPr>
        </p:nvSpPr>
        <p:spPr/>
        <p:txBody>
          <a:bodyPr/>
          <a:lstStyle/>
          <a:p>
            <a:fld id="{5A7502E8-71D5-46EA-99B5-425941D4EBED}" type="slidenum">
              <a:rPr lang="en-US" smtClean="0"/>
              <a:pPr/>
              <a:t>‹#›</a:t>
            </a:fld>
            <a:endParaRPr lang="en-US"/>
          </a:p>
        </p:txBody>
      </p:sp>
    </p:spTree>
    <p:extLst>
      <p:ext uri="{BB962C8B-B14F-4D97-AF65-F5344CB8AC3E}">
        <p14:creationId xmlns:p14="http://schemas.microsoft.com/office/powerpoint/2010/main" val="260970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AD3C8D-2874-BF42-981C-29F2FF401386}" type="datetime1">
              <a:rPr lang="en-US" smtClean="0"/>
              <a:t>5/29/2019</a:t>
            </a:fld>
            <a:endParaRPr lang="en-US"/>
          </a:p>
        </p:txBody>
      </p:sp>
      <p:sp>
        <p:nvSpPr>
          <p:cNvPr id="5" name="Footer Placeholder 4"/>
          <p:cNvSpPr>
            <a:spLocks noGrp="1"/>
          </p:cNvSpPr>
          <p:nvPr>
            <p:ph type="ftr" sz="quarter" idx="11"/>
          </p:nvPr>
        </p:nvSpPr>
        <p:spPr/>
        <p:txBody>
          <a:bodyPr/>
          <a:lstStyle/>
          <a:p>
            <a:r>
              <a:rPr lang="en-US" smtClean="0"/>
              <a:t>Kenya Chemosafe Program 2018</a:t>
            </a:r>
            <a:endParaRPr lang="en-US"/>
          </a:p>
        </p:txBody>
      </p:sp>
      <p:sp>
        <p:nvSpPr>
          <p:cNvPr id="6" name="Slide Number Placeholder 5"/>
          <p:cNvSpPr>
            <a:spLocks noGrp="1"/>
          </p:cNvSpPr>
          <p:nvPr>
            <p:ph type="sldNum" sz="quarter" idx="12"/>
          </p:nvPr>
        </p:nvSpPr>
        <p:spPr/>
        <p:txBody>
          <a:bodyPr/>
          <a:lstStyle/>
          <a:p>
            <a:fld id="{5A7502E8-71D5-46EA-99B5-425941D4EBED}" type="slidenum">
              <a:rPr lang="en-US" smtClean="0"/>
              <a:pPr/>
              <a:t>‹#›</a:t>
            </a:fld>
            <a:endParaRPr lang="en-US"/>
          </a:p>
        </p:txBody>
      </p:sp>
    </p:spTree>
    <p:extLst>
      <p:ext uri="{BB962C8B-B14F-4D97-AF65-F5344CB8AC3E}">
        <p14:creationId xmlns:p14="http://schemas.microsoft.com/office/powerpoint/2010/main" val="116394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BE4A45-DE5F-E646-85BB-581AC95D1259}" type="datetime1">
              <a:rPr lang="en-US" smtClean="0"/>
              <a:t>5/29/2019</a:t>
            </a:fld>
            <a:endParaRPr lang="en-US"/>
          </a:p>
        </p:txBody>
      </p:sp>
      <p:sp>
        <p:nvSpPr>
          <p:cNvPr id="6" name="Footer Placeholder 5"/>
          <p:cNvSpPr>
            <a:spLocks noGrp="1"/>
          </p:cNvSpPr>
          <p:nvPr>
            <p:ph type="ftr" sz="quarter" idx="11"/>
          </p:nvPr>
        </p:nvSpPr>
        <p:spPr/>
        <p:txBody>
          <a:bodyPr/>
          <a:lstStyle/>
          <a:p>
            <a:r>
              <a:rPr lang="en-US" smtClean="0"/>
              <a:t>Kenya Chemosafe Program 2018</a:t>
            </a:r>
            <a:endParaRPr lang="en-US"/>
          </a:p>
        </p:txBody>
      </p:sp>
      <p:sp>
        <p:nvSpPr>
          <p:cNvPr id="7" name="Slide Number Placeholder 6"/>
          <p:cNvSpPr>
            <a:spLocks noGrp="1"/>
          </p:cNvSpPr>
          <p:nvPr>
            <p:ph type="sldNum" sz="quarter" idx="12"/>
          </p:nvPr>
        </p:nvSpPr>
        <p:spPr/>
        <p:txBody>
          <a:bodyPr/>
          <a:lstStyle/>
          <a:p>
            <a:fld id="{5A7502E8-71D5-46EA-99B5-425941D4EBED}" type="slidenum">
              <a:rPr lang="en-US" smtClean="0"/>
              <a:pPr/>
              <a:t>‹#›</a:t>
            </a:fld>
            <a:endParaRPr lang="en-US"/>
          </a:p>
        </p:txBody>
      </p:sp>
    </p:spTree>
    <p:extLst>
      <p:ext uri="{BB962C8B-B14F-4D97-AF65-F5344CB8AC3E}">
        <p14:creationId xmlns:p14="http://schemas.microsoft.com/office/powerpoint/2010/main" val="349003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8CD5C1-D1BC-3C43-98CF-D216F7DC09E3}" type="datetime1">
              <a:rPr lang="en-US" smtClean="0"/>
              <a:t>5/29/2019</a:t>
            </a:fld>
            <a:endParaRPr lang="en-US"/>
          </a:p>
        </p:txBody>
      </p:sp>
      <p:sp>
        <p:nvSpPr>
          <p:cNvPr id="8" name="Footer Placeholder 7"/>
          <p:cNvSpPr>
            <a:spLocks noGrp="1"/>
          </p:cNvSpPr>
          <p:nvPr>
            <p:ph type="ftr" sz="quarter" idx="11"/>
          </p:nvPr>
        </p:nvSpPr>
        <p:spPr/>
        <p:txBody>
          <a:bodyPr/>
          <a:lstStyle/>
          <a:p>
            <a:r>
              <a:rPr lang="en-US" smtClean="0"/>
              <a:t>Kenya Chemosafe Program 2018</a:t>
            </a:r>
            <a:endParaRPr lang="en-US"/>
          </a:p>
        </p:txBody>
      </p:sp>
      <p:sp>
        <p:nvSpPr>
          <p:cNvPr id="9" name="Slide Number Placeholder 8"/>
          <p:cNvSpPr>
            <a:spLocks noGrp="1"/>
          </p:cNvSpPr>
          <p:nvPr>
            <p:ph type="sldNum" sz="quarter" idx="12"/>
          </p:nvPr>
        </p:nvSpPr>
        <p:spPr/>
        <p:txBody>
          <a:bodyPr/>
          <a:lstStyle/>
          <a:p>
            <a:fld id="{5A7502E8-71D5-46EA-99B5-425941D4EBED}" type="slidenum">
              <a:rPr lang="en-US" smtClean="0"/>
              <a:pPr/>
              <a:t>‹#›</a:t>
            </a:fld>
            <a:endParaRPr lang="en-US"/>
          </a:p>
        </p:txBody>
      </p:sp>
    </p:spTree>
    <p:extLst>
      <p:ext uri="{BB962C8B-B14F-4D97-AF65-F5344CB8AC3E}">
        <p14:creationId xmlns:p14="http://schemas.microsoft.com/office/powerpoint/2010/main" val="91948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396C87-46D4-3940-8957-002E2BC67751}" type="datetime1">
              <a:rPr lang="en-US" smtClean="0"/>
              <a:t>5/29/2019</a:t>
            </a:fld>
            <a:endParaRPr lang="en-US"/>
          </a:p>
        </p:txBody>
      </p:sp>
      <p:sp>
        <p:nvSpPr>
          <p:cNvPr id="4" name="Footer Placeholder 3"/>
          <p:cNvSpPr>
            <a:spLocks noGrp="1"/>
          </p:cNvSpPr>
          <p:nvPr>
            <p:ph type="ftr" sz="quarter" idx="11"/>
          </p:nvPr>
        </p:nvSpPr>
        <p:spPr/>
        <p:txBody>
          <a:bodyPr/>
          <a:lstStyle/>
          <a:p>
            <a:r>
              <a:rPr lang="en-US" smtClean="0"/>
              <a:t>Kenya Chemosafe Program 2018</a:t>
            </a:r>
            <a:endParaRPr lang="en-US"/>
          </a:p>
        </p:txBody>
      </p:sp>
      <p:sp>
        <p:nvSpPr>
          <p:cNvPr id="5" name="Slide Number Placeholder 4"/>
          <p:cNvSpPr>
            <a:spLocks noGrp="1"/>
          </p:cNvSpPr>
          <p:nvPr>
            <p:ph type="sldNum" sz="quarter" idx="12"/>
          </p:nvPr>
        </p:nvSpPr>
        <p:spPr/>
        <p:txBody>
          <a:bodyPr/>
          <a:lstStyle/>
          <a:p>
            <a:fld id="{5A7502E8-71D5-46EA-99B5-425941D4EBED}" type="slidenum">
              <a:rPr lang="en-US" smtClean="0"/>
              <a:pPr/>
              <a:t>‹#›</a:t>
            </a:fld>
            <a:endParaRPr lang="en-US"/>
          </a:p>
        </p:txBody>
      </p:sp>
    </p:spTree>
    <p:extLst>
      <p:ext uri="{BB962C8B-B14F-4D97-AF65-F5344CB8AC3E}">
        <p14:creationId xmlns:p14="http://schemas.microsoft.com/office/powerpoint/2010/main" val="155175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D9A63-2A07-4D4E-82FE-EBEA370F9E45}" type="datetime1">
              <a:rPr lang="en-US" smtClean="0"/>
              <a:t>5/29/2019</a:t>
            </a:fld>
            <a:endParaRPr lang="en-US"/>
          </a:p>
        </p:txBody>
      </p:sp>
      <p:sp>
        <p:nvSpPr>
          <p:cNvPr id="3" name="Footer Placeholder 2"/>
          <p:cNvSpPr>
            <a:spLocks noGrp="1"/>
          </p:cNvSpPr>
          <p:nvPr>
            <p:ph type="ftr" sz="quarter" idx="11"/>
          </p:nvPr>
        </p:nvSpPr>
        <p:spPr/>
        <p:txBody>
          <a:bodyPr/>
          <a:lstStyle/>
          <a:p>
            <a:r>
              <a:rPr lang="en-US" smtClean="0"/>
              <a:t>Kenya Chemosafe Program 2018</a:t>
            </a:r>
            <a:endParaRPr lang="en-US"/>
          </a:p>
        </p:txBody>
      </p:sp>
      <p:sp>
        <p:nvSpPr>
          <p:cNvPr id="4" name="Slide Number Placeholder 3"/>
          <p:cNvSpPr>
            <a:spLocks noGrp="1"/>
          </p:cNvSpPr>
          <p:nvPr>
            <p:ph type="sldNum" sz="quarter" idx="12"/>
          </p:nvPr>
        </p:nvSpPr>
        <p:spPr/>
        <p:txBody>
          <a:bodyPr/>
          <a:lstStyle/>
          <a:p>
            <a:fld id="{5A7502E8-71D5-46EA-99B5-425941D4EBED}" type="slidenum">
              <a:rPr lang="en-US" smtClean="0"/>
              <a:pPr/>
              <a:t>‹#›</a:t>
            </a:fld>
            <a:endParaRPr lang="en-US"/>
          </a:p>
        </p:txBody>
      </p:sp>
    </p:spTree>
    <p:extLst>
      <p:ext uri="{BB962C8B-B14F-4D97-AF65-F5344CB8AC3E}">
        <p14:creationId xmlns:p14="http://schemas.microsoft.com/office/powerpoint/2010/main" val="199834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B8C06-1EAF-D54E-BEE6-202E383EB077}" type="datetime1">
              <a:rPr lang="en-US" smtClean="0"/>
              <a:t>5/29/2019</a:t>
            </a:fld>
            <a:endParaRPr lang="en-US"/>
          </a:p>
        </p:txBody>
      </p:sp>
      <p:sp>
        <p:nvSpPr>
          <p:cNvPr id="6" name="Footer Placeholder 5"/>
          <p:cNvSpPr>
            <a:spLocks noGrp="1"/>
          </p:cNvSpPr>
          <p:nvPr>
            <p:ph type="ftr" sz="quarter" idx="11"/>
          </p:nvPr>
        </p:nvSpPr>
        <p:spPr/>
        <p:txBody>
          <a:bodyPr/>
          <a:lstStyle/>
          <a:p>
            <a:r>
              <a:rPr lang="en-US" smtClean="0"/>
              <a:t>Kenya Chemosafe Program 2018</a:t>
            </a:r>
            <a:endParaRPr lang="en-US"/>
          </a:p>
        </p:txBody>
      </p:sp>
      <p:sp>
        <p:nvSpPr>
          <p:cNvPr id="7" name="Slide Number Placeholder 6"/>
          <p:cNvSpPr>
            <a:spLocks noGrp="1"/>
          </p:cNvSpPr>
          <p:nvPr>
            <p:ph type="sldNum" sz="quarter" idx="12"/>
          </p:nvPr>
        </p:nvSpPr>
        <p:spPr/>
        <p:txBody>
          <a:bodyPr/>
          <a:lstStyle/>
          <a:p>
            <a:fld id="{5A7502E8-71D5-46EA-99B5-425941D4EBED}" type="slidenum">
              <a:rPr lang="en-US" smtClean="0"/>
              <a:pPr/>
              <a:t>‹#›</a:t>
            </a:fld>
            <a:endParaRPr lang="en-US"/>
          </a:p>
        </p:txBody>
      </p:sp>
    </p:spTree>
    <p:extLst>
      <p:ext uri="{BB962C8B-B14F-4D97-AF65-F5344CB8AC3E}">
        <p14:creationId xmlns:p14="http://schemas.microsoft.com/office/powerpoint/2010/main" val="174314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9DE54-6946-7246-A033-664EFE844DDA}" type="datetime1">
              <a:rPr lang="en-US" smtClean="0"/>
              <a:t>5/29/2019</a:t>
            </a:fld>
            <a:endParaRPr lang="en-US"/>
          </a:p>
        </p:txBody>
      </p:sp>
      <p:sp>
        <p:nvSpPr>
          <p:cNvPr id="6" name="Footer Placeholder 5"/>
          <p:cNvSpPr>
            <a:spLocks noGrp="1"/>
          </p:cNvSpPr>
          <p:nvPr>
            <p:ph type="ftr" sz="quarter" idx="11"/>
          </p:nvPr>
        </p:nvSpPr>
        <p:spPr/>
        <p:txBody>
          <a:bodyPr/>
          <a:lstStyle/>
          <a:p>
            <a:r>
              <a:rPr lang="en-US" smtClean="0"/>
              <a:t>Kenya Chemosafe Program 2018</a:t>
            </a:r>
            <a:endParaRPr lang="en-US"/>
          </a:p>
        </p:txBody>
      </p:sp>
      <p:sp>
        <p:nvSpPr>
          <p:cNvPr id="7" name="Slide Number Placeholder 6"/>
          <p:cNvSpPr>
            <a:spLocks noGrp="1"/>
          </p:cNvSpPr>
          <p:nvPr>
            <p:ph type="sldNum" sz="quarter" idx="12"/>
          </p:nvPr>
        </p:nvSpPr>
        <p:spPr/>
        <p:txBody>
          <a:bodyPr/>
          <a:lstStyle/>
          <a:p>
            <a:fld id="{5A7502E8-71D5-46EA-99B5-425941D4EBED}" type="slidenum">
              <a:rPr lang="en-US" smtClean="0"/>
              <a:pPr/>
              <a:t>‹#›</a:t>
            </a:fld>
            <a:endParaRPr lang="en-US"/>
          </a:p>
        </p:txBody>
      </p:sp>
    </p:spTree>
    <p:extLst>
      <p:ext uri="{BB962C8B-B14F-4D97-AF65-F5344CB8AC3E}">
        <p14:creationId xmlns:p14="http://schemas.microsoft.com/office/powerpoint/2010/main" val="324204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783B1-2102-714E-8E19-2F35FE80ADAB}" type="datetime1">
              <a:rPr lang="en-US" smtClean="0"/>
              <a:t>5/29/2019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Kenya Chemosafe Program 2018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502E8-71D5-46EA-99B5-425941D4EBED}" type="slidenum">
              <a:rPr lang="en-US" smtClean="0"/>
              <a:pPr/>
              <a:t>‹#›</a:t>
            </a:fld>
            <a:endParaRPr lang="en-US"/>
          </a:p>
        </p:txBody>
      </p:sp>
      <p:pic>
        <p:nvPicPr>
          <p:cNvPr id="7" name="Picture 6" descr="MOH.png"/>
          <p:cNvPicPr>
            <a:picLocks noChangeAspect="1"/>
          </p:cNvPicPr>
          <p:nvPr userDrawn="1"/>
        </p:nvPicPr>
        <p:blipFill>
          <a:blip r:embed="rId14"/>
          <a:stretch>
            <a:fillRect/>
          </a:stretch>
        </p:blipFill>
        <p:spPr>
          <a:xfrm>
            <a:off x="7924800" y="5715000"/>
            <a:ext cx="857838" cy="926512"/>
          </a:xfrm>
          <a:prstGeom prst="rect">
            <a:avLst/>
          </a:prstGeom>
        </p:spPr>
      </p:pic>
    </p:spTree>
    <p:extLst>
      <p:ext uri="{BB962C8B-B14F-4D97-AF65-F5344CB8AC3E}">
        <p14:creationId xmlns:p14="http://schemas.microsoft.com/office/powerpoint/2010/main" val="3531528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emf"/><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609600" y="914400"/>
            <a:ext cx="8229600" cy="4602163"/>
          </a:xfrm>
        </p:spPr>
        <p:txBody>
          <a:bodyPr>
            <a:normAutofit lnSpcReduction="10000"/>
          </a:bodyPr>
          <a:lstStyle/>
          <a:p>
            <a:pPr marL="0" indent="0">
              <a:buNone/>
            </a:pPr>
            <a:r>
              <a:rPr lang="en-US" dirty="0" smtClean="0"/>
              <a:t>      </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Ministry of Health</a:t>
            </a:r>
          </a:p>
          <a:p>
            <a:pPr marL="0" indent="0">
              <a:buNone/>
            </a:pPr>
            <a:endParaRPr lang="en-US" dirty="0"/>
          </a:p>
          <a:p>
            <a:pPr marL="0" indent="0">
              <a:buNone/>
            </a:pPr>
            <a:r>
              <a:rPr lang="en-US" dirty="0" smtClean="0"/>
              <a:t>                    Kenya </a:t>
            </a:r>
            <a:r>
              <a:rPr lang="en-US" dirty="0" err="1" smtClean="0"/>
              <a:t>Chemosafe</a:t>
            </a:r>
            <a:r>
              <a:rPr lang="en-US" dirty="0" smtClean="0"/>
              <a:t> Program 2018</a:t>
            </a:r>
          </a:p>
          <a:p>
            <a:pPr marL="0" indent="0">
              <a:buNone/>
            </a:pPr>
            <a:r>
              <a:rPr lang="en-US" dirty="0"/>
              <a:t>	</a:t>
            </a:r>
            <a:endParaRPr lang="en-US" dirty="0" smtClean="0"/>
          </a:p>
          <a:p>
            <a:pPr marL="0" indent="0">
              <a:buNone/>
            </a:pPr>
            <a:endParaRPr lang="en-US" dirty="0"/>
          </a:p>
        </p:txBody>
      </p:sp>
      <p:pic>
        <p:nvPicPr>
          <p:cNvPr id="6" name="Picture 5" descr="MOH"/>
          <p:cNvPicPr/>
          <p:nvPr/>
        </p:nvPicPr>
        <p:blipFill>
          <a:blip r:embed="rId2" cstate="print"/>
          <a:srcRect l="26984" t="27005" r="26984" b="28593"/>
          <a:stretch>
            <a:fillRect/>
          </a:stretch>
        </p:blipFill>
        <p:spPr bwMode="auto">
          <a:xfrm>
            <a:off x="3810000" y="457200"/>
            <a:ext cx="1976438" cy="1847850"/>
          </a:xfrm>
          <a:prstGeom prst="rect">
            <a:avLst/>
          </a:prstGeom>
          <a:noFill/>
        </p:spPr>
      </p:pic>
      <p:sp>
        <p:nvSpPr>
          <p:cNvPr id="4" name="Footer Placeholder 3"/>
          <p:cNvSpPr>
            <a:spLocks noGrp="1"/>
          </p:cNvSpPr>
          <p:nvPr>
            <p:ph type="ftr" sz="quarter" idx="11"/>
          </p:nvPr>
        </p:nvSpPr>
        <p:spPr/>
        <p:txBody>
          <a:bodyPr/>
          <a:lstStyle/>
          <a:p>
            <a:r>
              <a:rPr lang="en-US" smtClean="0"/>
              <a:t>Kenya Chemosafe Program 2018</a:t>
            </a:r>
            <a:endParaRPr lang="en-US"/>
          </a:p>
        </p:txBody>
      </p:sp>
      <p:sp>
        <p:nvSpPr>
          <p:cNvPr id="8" name="Rectangle 7"/>
          <p:cNvSpPr/>
          <p:nvPr/>
        </p:nvSpPr>
        <p:spPr>
          <a:xfrm>
            <a:off x="7467600" y="5486400"/>
            <a:ext cx="1447800" cy="1219200"/>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174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Statistics</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785" y="1600200"/>
            <a:ext cx="821243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119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Statistics</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785" y="1600200"/>
            <a:ext cx="821243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207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cases and deaths in Kenya</a:t>
            </a:r>
            <a:endParaRPr lang="en-US" dirty="0"/>
          </a:p>
        </p:txBody>
      </p:sp>
      <p:sp>
        <p:nvSpPr>
          <p:cNvPr id="4" name="Footer Placeholder 3"/>
          <p:cNvSpPr>
            <a:spLocks noGrp="1"/>
          </p:cNvSpPr>
          <p:nvPr>
            <p:ph type="ftr" sz="quarter" idx="11"/>
          </p:nvPr>
        </p:nvSpPr>
        <p:spPr/>
        <p:txBody>
          <a:bodyPr/>
          <a:lstStyle/>
          <a:p>
            <a:r>
              <a:rPr lang="en-US" smtClean="0"/>
              <a:t>Kenya Chemosafe Program 2018</a:t>
            </a:r>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785" y="1600200"/>
            <a:ext cx="821243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964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Cancer Control</a:t>
            </a:r>
            <a:endParaRPr lang="en-US" dirty="0"/>
          </a:p>
        </p:txBody>
      </p:sp>
      <p:sp>
        <p:nvSpPr>
          <p:cNvPr id="3" name="Content Placeholder 2"/>
          <p:cNvSpPr>
            <a:spLocks noGrp="1"/>
          </p:cNvSpPr>
          <p:nvPr>
            <p:ph idx="1"/>
          </p:nvPr>
        </p:nvSpPr>
        <p:spPr/>
        <p:txBody>
          <a:bodyPr/>
          <a:lstStyle/>
          <a:p>
            <a:r>
              <a:rPr lang="en-US" dirty="0" smtClean="0"/>
              <a:t>Primary prevention</a:t>
            </a:r>
          </a:p>
          <a:p>
            <a:r>
              <a:rPr lang="en-US" dirty="0" smtClean="0"/>
              <a:t>Early detection and Diagnosis</a:t>
            </a:r>
            <a:endParaRPr lang="en-US" dirty="0"/>
          </a:p>
          <a:p>
            <a:r>
              <a:rPr lang="en-US" dirty="0" smtClean="0"/>
              <a:t>Treatment</a:t>
            </a:r>
            <a:endParaRPr lang="en-US" dirty="0"/>
          </a:p>
          <a:p>
            <a:r>
              <a:rPr lang="en-US" dirty="0" smtClean="0"/>
              <a:t>Palliative care</a:t>
            </a:r>
          </a:p>
          <a:p>
            <a:r>
              <a:rPr lang="en-US" dirty="0" smtClean="0"/>
              <a:t>Cancer surveillance and research</a:t>
            </a:r>
          </a:p>
          <a:p>
            <a:r>
              <a:rPr lang="en-US" dirty="0" smtClean="0"/>
              <a:t>Coordination of cancer prevention and control</a:t>
            </a:r>
          </a:p>
          <a:p>
            <a:r>
              <a:rPr lang="en-US" dirty="0" smtClean="0"/>
              <a:t>Monitoring and Evaluation</a:t>
            </a:r>
            <a:endParaRPr lang="en-US" dirty="0"/>
          </a:p>
        </p:txBody>
      </p:sp>
      <p:sp>
        <p:nvSpPr>
          <p:cNvPr id="4" name="Footer Placeholder 3"/>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3309844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Prevention</a:t>
            </a:r>
            <a:endParaRPr lang="en-GB" dirty="0"/>
          </a:p>
        </p:txBody>
      </p:sp>
      <p:sp>
        <p:nvSpPr>
          <p:cNvPr id="3" name="Content Placeholder 2"/>
          <p:cNvSpPr>
            <a:spLocks noGrp="1"/>
          </p:cNvSpPr>
          <p:nvPr>
            <p:ph idx="1"/>
          </p:nvPr>
        </p:nvSpPr>
        <p:spPr/>
        <p:txBody>
          <a:bodyPr/>
          <a:lstStyle/>
          <a:p>
            <a:r>
              <a:rPr lang="en-GB" dirty="0" smtClean="0"/>
              <a:t>Tobacco use</a:t>
            </a:r>
          </a:p>
          <a:p>
            <a:r>
              <a:rPr lang="en-GB" dirty="0" smtClean="0"/>
              <a:t>Alcohol</a:t>
            </a:r>
          </a:p>
          <a:p>
            <a:r>
              <a:rPr lang="en-GB" dirty="0" smtClean="0"/>
              <a:t>Overweight and obesity</a:t>
            </a:r>
          </a:p>
          <a:p>
            <a:r>
              <a:rPr lang="en-GB" dirty="0" smtClean="0"/>
              <a:t>Healthy diet</a:t>
            </a:r>
          </a:p>
          <a:p>
            <a:r>
              <a:rPr lang="en-GB" dirty="0" smtClean="0"/>
              <a:t>HPV Vaccination</a:t>
            </a:r>
          </a:p>
          <a:p>
            <a:endParaRPr lang="en-GB" dirty="0"/>
          </a:p>
        </p:txBody>
      </p:sp>
      <p:sp>
        <p:nvSpPr>
          <p:cNvPr id="4" name="Footer Placeholder 3"/>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529643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0"/>
            <a:ext cx="8229600" cy="1143000"/>
          </a:xfrm>
        </p:spPr>
        <p:txBody>
          <a:bodyPr/>
          <a:lstStyle/>
          <a:p>
            <a:pPr eaLnBrk="1" hangingPunct="1"/>
            <a:r>
              <a:rPr lang="en-US" altLang="en-US" smtClean="0"/>
              <a:t>Current Tobacco Use</a:t>
            </a:r>
          </a:p>
        </p:txBody>
      </p:sp>
      <p:graphicFrame>
        <p:nvGraphicFramePr>
          <p:cNvPr id="4" name="Content Placeholder 3"/>
          <p:cNvGraphicFramePr>
            <a:graphicFrameLocks noGrp="1"/>
          </p:cNvGraphicFramePr>
          <p:nvPr>
            <p:ph idx="1"/>
          </p:nvPr>
        </p:nvGraphicFramePr>
        <p:xfrm>
          <a:off x="457200" y="142398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295400" y="5955268"/>
            <a:ext cx="3581400" cy="369332"/>
          </a:xfrm>
          <a:prstGeom prst="rect">
            <a:avLst/>
          </a:prstGeom>
          <a:noFill/>
        </p:spPr>
        <p:txBody>
          <a:bodyPr wrap="square" rtlCol="0">
            <a:spAutoFit/>
          </a:bodyPr>
          <a:lstStyle/>
          <a:p>
            <a:r>
              <a:rPr lang="en-US" dirty="0" smtClean="0"/>
              <a:t>Kenya STEPS Survey 2015</a:t>
            </a:r>
            <a:endParaRPr lang="en-US" dirty="0"/>
          </a:p>
        </p:txBody>
      </p:sp>
      <p:sp>
        <p:nvSpPr>
          <p:cNvPr id="6" name="Footer Placeholder 5"/>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2546010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Current Alcohol Drinkers </a:t>
            </a:r>
          </a:p>
        </p:txBody>
      </p:sp>
      <p:graphicFrame>
        <p:nvGraphicFramePr>
          <p:cNvPr id="4" name="Content Placeholder 6"/>
          <p:cNvGraphicFramePr>
            <a:graphicFrameLocks noGrp="1"/>
          </p:cNvGraphicFramePr>
          <p:nvPr>
            <p:ph idx="1"/>
          </p:nvPr>
        </p:nvGraphicFramePr>
        <p:xfrm>
          <a:off x="457200" y="142398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217386" y="5955268"/>
            <a:ext cx="3581400" cy="369332"/>
          </a:xfrm>
          <a:prstGeom prst="rect">
            <a:avLst/>
          </a:prstGeom>
          <a:noFill/>
        </p:spPr>
        <p:txBody>
          <a:bodyPr wrap="square" rtlCol="0">
            <a:spAutoFit/>
          </a:bodyPr>
          <a:lstStyle/>
          <a:p>
            <a:r>
              <a:rPr lang="en-US" dirty="0" smtClean="0"/>
              <a:t>Kenya STEPS Survey 2015</a:t>
            </a:r>
            <a:endParaRPr lang="en-US" dirty="0"/>
          </a:p>
        </p:txBody>
      </p:sp>
      <p:sp>
        <p:nvSpPr>
          <p:cNvPr id="6" name="Footer Placeholder 5"/>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788229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2225"/>
          <p:cNvSpPr>
            <a:spLocks noGrp="1"/>
          </p:cNvSpPr>
          <p:nvPr>
            <p:ph type="title" idx="4294967295"/>
          </p:nvPr>
        </p:nvSpPr>
        <p:spPr>
          <a:xfrm>
            <a:off x="457200" y="274638"/>
            <a:ext cx="8229600" cy="868362"/>
          </a:xfrm>
          <a:ln/>
        </p:spPr>
        <p:txBody>
          <a:bodyPr wrap="square" lIns="91440" tIns="45720" rIns="91440" bIns="45720" anchor="ctr">
            <a:normAutofit fontScale="90000"/>
          </a:bodyPr>
          <a:lstStyle/>
          <a:p>
            <a:r>
              <a:rPr lang="en-US" altLang="en-US" sz="4000" dirty="0"/>
              <a:t>Prevalence</a:t>
            </a:r>
            <a:r>
              <a:rPr lang="en-US" altLang="en-US" sz="4000" dirty="0">
                <a:latin typeface="Candara" charset="0"/>
              </a:rPr>
              <a:t> of Overweight and Obesity</a:t>
            </a:r>
          </a:p>
        </p:txBody>
      </p:sp>
      <p:pic>
        <p:nvPicPr>
          <p:cNvPr id="52227" name="Content Placeholder 52226"/>
          <p:cNvPicPr>
            <a:picLocks noGrp="1"/>
          </p:cNvPicPr>
          <p:nvPr>
            <p:ph idx="4294967295"/>
          </p:nvPr>
        </p:nvPicPr>
        <p:blipFill>
          <a:blip r:embed="rId2">
            <a:extLst/>
          </a:blip>
          <a:srcRect/>
          <a:stretch>
            <a:fillRect/>
          </a:stretch>
        </p:blipFill>
        <p:spPr>
          <a:xfrm>
            <a:off x="0" y="1420813"/>
            <a:ext cx="8242300" cy="4535487"/>
          </a:xfrm>
          <a:prstGeom prst="rect">
            <a:avLst/>
          </a:prstGeom>
          <a:ln/>
        </p:spPr>
      </p:pic>
      <p:sp>
        <p:nvSpPr>
          <p:cNvPr id="4" name="TextBox 3"/>
          <p:cNvSpPr txBox="1"/>
          <p:nvPr/>
        </p:nvSpPr>
        <p:spPr>
          <a:xfrm>
            <a:off x="1217386" y="5955268"/>
            <a:ext cx="3581400" cy="369332"/>
          </a:xfrm>
          <a:prstGeom prst="rect">
            <a:avLst/>
          </a:prstGeom>
          <a:noFill/>
        </p:spPr>
        <p:txBody>
          <a:bodyPr wrap="square" rtlCol="0">
            <a:spAutoFit/>
          </a:bodyPr>
          <a:lstStyle/>
          <a:p>
            <a:r>
              <a:rPr lang="en-US" dirty="0" smtClean="0"/>
              <a:t>Kenya STEPS Survey 2015</a:t>
            </a:r>
            <a:endParaRPr lang="en-US" dirty="0"/>
          </a:p>
        </p:txBody>
      </p:sp>
    </p:spTree>
    <p:extLst>
      <p:ext uri="{BB962C8B-B14F-4D97-AF65-F5344CB8AC3E}">
        <p14:creationId xmlns:p14="http://schemas.microsoft.com/office/powerpoint/2010/main" val="126682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4033"/>
          <p:cNvSpPr>
            <a:spLocks noGrp="1"/>
          </p:cNvSpPr>
          <p:nvPr>
            <p:ph type="title" idx="4294967295"/>
          </p:nvPr>
        </p:nvSpPr>
        <p:spPr>
          <a:xfrm>
            <a:off x="457200" y="274638"/>
            <a:ext cx="8229600" cy="1143000"/>
          </a:xfrm>
          <a:ln/>
        </p:spPr>
        <p:txBody>
          <a:bodyPr wrap="square" lIns="91440" tIns="45720" rIns="91440" bIns="45720" anchor="ctr">
            <a:normAutofit fontScale="90000"/>
          </a:bodyPr>
          <a:lstStyle/>
          <a:p>
            <a:r>
              <a:rPr lang="en-US" altLang="en-US" dirty="0">
                <a:latin typeface="Maiandra GD" charset="0"/>
              </a:rPr>
              <a:t>Low consumption of fruits and vegetables</a:t>
            </a:r>
          </a:p>
        </p:txBody>
      </p:sp>
      <p:pic>
        <p:nvPicPr>
          <p:cNvPr id="44035" name="Content Placeholder 44034"/>
          <p:cNvPicPr>
            <a:picLocks noGrp="1"/>
          </p:cNvPicPr>
          <p:nvPr>
            <p:ph idx="4294967295"/>
          </p:nvPr>
        </p:nvPicPr>
        <p:blipFill>
          <a:blip r:embed="rId2">
            <a:extLst/>
          </a:blip>
          <a:srcRect/>
          <a:stretch>
            <a:fillRect/>
          </a:stretch>
        </p:blipFill>
        <p:spPr>
          <a:xfrm>
            <a:off x="0" y="1420813"/>
            <a:ext cx="8242300" cy="4535487"/>
          </a:xfrm>
          <a:prstGeom prst="rect">
            <a:avLst/>
          </a:prstGeom>
          <a:ln/>
        </p:spPr>
      </p:pic>
      <p:sp>
        <p:nvSpPr>
          <p:cNvPr id="4" name="TextBox 3"/>
          <p:cNvSpPr txBox="1"/>
          <p:nvPr/>
        </p:nvSpPr>
        <p:spPr>
          <a:xfrm>
            <a:off x="1217386" y="5955268"/>
            <a:ext cx="3581400" cy="369332"/>
          </a:xfrm>
          <a:prstGeom prst="rect">
            <a:avLst/>
          </a:prstGeom>
          <a:noFill/>
        </p:spPr>
        <p:txBody>
          <a:bodyPr wrap="square" rtlCol="0">
            <a:spAutoFit/>
          </a:bodyPr>
          <a:lstStyle/>
          <a:p>
            <a:r>
              <a:rPr lang="en-US" dirty="0" smtClean="0"/>
              <a:t>Kenya STEPS Survey 2015</a:t>
            </a:r>
            <a:endParaRPr lang="en-US" dirty="0"/>
          </a:p>
        </p:txBody>
      </p:sp>
    </p:spTree>
    <p:extLst>
      <p:ext uri="{BB962C8B-B14F-4D97-AF65-F5344CB8AC3E}">
        <p14:creationId xmlns:p14="http://schemas.microsoft.com/office/powerpoint/2010/main" val="1094153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88913"/>
            <a:ext cx="8326438" cy="792162"/>
          </a:xfrm>
        </p:spPr>
        <p:txBody>
          <a:bodyPr anchor="t"/>
          <a:lstStyle/>
          <a:p>
            <a:pPr eaLnBrk="1" hangingPunct="1"/>
            <a:r>
              <a:rPr lang="en-GB" altLang="en-US" sz="4000" b="1" dirty="0" smtClean="0">
                <a:solidFill>
                  <a:schemeClr val="tx1"/>
                </a:solidFill>
              </a:rPr>
              <a:t>HPV Vaccination</a:t>
            </a:r>
          </a:p>
        </p:txBody>
      </p:sp>
      <p:sp>
        <p:nvSpPr>
          <p:cNvPr id="9219" name="Content Placeholder 1"/>
          <p:cNvSpPr>
            <a:spLocks noGrp="1"/>
          </p:cNvSpPr>
          <p:nvPr>
            <p:ph idx="1"/>
          </p:nvPr>
        </p:nvSpPr>
        <p:spPr>
          <a:xfrm>
            <a:off x="457200" y="1219199"/>
            <a:ext cx="8229600" cy="5451475"/>
          </a:xfrm>
        </p:spPr>
        <p:txBody>
          <a:bodyPr>
            <a:normAutofit/>
          </a:bodyPr>
          <a:lstStyle/>
          <a:p>
            <a:pPr marL="0" indent="0">
              <a:buFontTx/>
              <a:buNone/>
              <a:defRPr/>
            </a:pPr>
            <a:r>
              <a:rPr lang="en-US" sz="2400" b="1" dirty="0"/>
              <a:t>1</a:t>
            </a:r>
            <a:r>
              <a:rPr lang="en-US" sz="2400" b="1" baseline="30000" dirty="0"/>
              <a:t>st</a:t>
            </a:r>
            <a:r>
              <a:rPr lang="en-US" sz="2400" b="1" dirty="0"/>
              <a:t> demonstration project </a:t>
            </a:r>
            <a:r>
              <a:rPr lang="en-US" sz="2400" b="1" dirty="0" smtClean="0"/>
              <a:t>2013-2015</a:t>
            </a:r>
            <a:endParaRPr lang="en-US" sz="2400" dirty="0"/>
          </a:p>
          <a:p>
            <a:pPr lvl="1">
              <a:defRPr/>
            </a:pPr>
            <a:r>
              <a:rPr lang="en-US" dirty="0"/>
              <a:t>Target </a:t>
            </a:r>
            <a:r>
              <a:rPr lang="en-US" dirty="0" smtClean="0"/>
              <a:t>group  </a:t>
            </a:r>
            <a:r>
              <a:rPr lang="en-US" dirty="0"/>
              <a:t>- 21,000 girls in class </a:t>
            </a:r>
            <a:r>
              <a:rPr lang="en-US" dirty="0" smtClean="0"/>
              <a:t>4 </a:t>
            </a:r>
            <a:endParaRPr lang="en-US" dirty="0"/>
          </a:p>
          <a:p>
            <a:pPr lvl="1">
              <a:defRPr/>
            </a:pPr>
            <a:r>
              <a:rPr lang="en-US" dirty="0"/>
              <a:t>Approach -  school health </a:t>
            </a:r>
            <a:r>
              <a:rPr lang="en-US" dirty="0" smtClean="0"/>
              <a:t>program; provided by nearest health provider </a:t>
            </a:r>
            <a:endParaRPr lang="en-US" dirty="0"/>
          </a:p>
          <a:p>
            <a:pPr lvl="1">
              <a:defRPr/>
            </a:pPr>
            <a:r>
              <a:rPr lang="en-US" dirty="0"/>
              <a:t>Coverage – 85%</a:t>
            </a:r>
          </a:p>
          <a:p>
            <a:pPr lvl="1">
              <a:defRPr/>
            </a:pPr>
            <a:r>
              <a:rPr lang="en-US" dirty="0" smtClean="0"/>
              <a:t>Cost </a:t>
            </a:r>
            <a:r>
              <a:rPr lang="en-US" dirty="0"/>
              <a:t>per fully immunized </a:t>
            </a:r>
            <a:r>
              <a:rPr lang="en-US" dirty="0" smtClean="0"/>
              <a:t>girl- Financial USD 20; Economic costs </a:t>
            </a:r>
            <a:r>
              <a:rPr lang="en-US" dirty="0"/>
              <a:t>USD 40 </a:t>
            </a:r>
            <a:endParaRPr lang="en-US" dirty="0" smtClean="0"/>
          </a:p>
          <a:p>
            <a:pPr marL="0" indent="0">
              <a:buFontTx/>
              <a:buNone/>
              <a:defRPr/>
            </a:pPr>
            <a:endParaRPr lang="en-US" sz="2400" dirty="0" smtClean="0"/>
          </a:p>
          <a:p>
            <a:pPr marL="0" indent="0">
              <a:buFontTx/>
              <a:buNone/>
              <a:defRPr/>
            </a:pPr>
            <a:r>
              <a:rPr lang="en-US" sz="2400" b="1" dirty="0" smtClean="0"/>
              <a:t>National scale up- 2018/2019: National roll-out for 10 year old girls starting in 2019</a:t>
            </a:r>
            <a:endParaRPr lang="en-US" sz="2400" b="1" dirty="0"/>
          </a:p>
        </p:txBody>
      </p:sp>
      <p:sp>
        <p:nvSpPr>
          <p:cNvPr id="4" name="Footer Placeholder 3"/>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1689003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Maiandra GD" pitchFamily="34" charset="0"/>
              </a:rPr>
              <a:t>C</a:t>
            </a:r>
            <a:r>
              <a:rPr lang="en-US" dirty="0" smtClean="0">
                <a:latin typeface="Maiandra GD" pitchFamily="34" charset="0"/>
              </a:rPr>
              <a:t>ancer Landscape in Kenya</a:t>
            </a:r>
            <a:endParaRPr lang="en-US" dirty="0">
              <a:latin typeface="Maiandra GD" pitchFamily="34" charset="0"/>
            </a:endParaRPr>
          </a:p>
        </p:txBody>
      </p:sp>
      <p:sp>
        <p:nvSpPr>
          <p:cNvPr id="3" name="Subtitle 2"/>
          <p:cNvSpPr>
            <a:spLocks noGrp="1"/>
          </p:cNvSpPr>
          <p:nvPr>
            <p:ph type="subTitle" idx="1"/>
          </p:nvPr>
        </p:nvSpPr>
        <p:spPr>
          <a:xfrm>
            <a:off x="1371600" y="4267200"/>
            <a:ext cx="6400800" cy="1600200"/>
          </a:xfrm>
        </p:spPr>
        <p:txBody>
          <a:bodyPr>
            <a:normAutofit/>
          </a:bodyPr>
          <a:lstStyle/>
          <a:p>
            <a:endParaRPr lang="en-US" dirty="0"/>
          </a:p>
        </p:txBody>
      </p:sp>
      <p:sp>
        <p:nvSpPr>
          <p:cNvPr id="4" name="Footer Placeholder 3"/>
          <p:cNvSpPr>
            <a:spLocks noGrp="1"/>
          </p:cNvSpPr>
          <p:nvPr>
            <p:ph type="ftr" sz="quarter" idx="11"/>
          </p:nvPr>
        </p:nvSpPr>
        <p:spPr/>
        <p:txBody>
          <a:bodyPr/>
          <a:lstStyle/>
          <a:p>
            <a:r>
              <a:rPr lang="en-US" smtClean="0"/>
              <a:t>Kenya Chemosafe Program 2018</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chor="ctr">
            <a:normAutofit/>
          </a:bodyPr>
          <a:lstStyle/>
          <a:p>
            <a:r>
              <a:rPr lang="en-US" dirty="0" smtClean="0"/>
              <a:t>Early Detection </a:t>
            </a:r>
            <a:endParaRPr lang="en-US" dirty="0"/>
          </a:p>
        </p:txBody>
      </p:sp>
      <p:graphicFrame>
        <p:nvGraphicFramePr>
          <p:cNvPr id="8" name="Content Placeholder 7"/>
          <p:cNvGraphicFramePr>
            <a:graphicFrameLocks noGrp="1"/>
          </p:cNvGraphicFramePr>
          <p:nvPr>
            <p:ph idx="1"/>
          </p:nvPr>
        </p:nvGraphicFramePr>
        <p:xfrm>
          <a:off x="457200" y="1600201"/>
          <a:ext cx="80010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295400" y="5638800"/>
            <a:ext cx="4572000" cy="369332"/>
          </a:xfrm>
          <a:prstGeom prst="rect">
            <a:avLst/>
          </a:prstGeom>
          <a:noFill/>
        </p:spPr>
        <p:txBody>
          <a:bodyPr wrap="square" rtlCol="0">
            <a:spAutoFit/>
          </a:bodyPr>
          <a:lstStyle/>
          <a:p>
            <a:r>
              <a:rPr lang="en-US" dirty="0" smtClean="0"/>
              <a:t>Overall screening- 11.3%</a:t>
            </a:r>
            <a:endParaRPr lang="en-US" dirty="0"/>
          </a:p>
        </p:txBody>
      </p:sp>
      <p:sp>
        <p:nvSpPr>
          <p:cNvPr id="3" name="TextBox 2"/>
          <p:cNvSpPr txBox="1"/>
          <p:nvPr/>
        </p:nvSpPr>
        <p:spPr>
          <a:xfrm>
            <a:off x="1870472" y="6048683"/>
            <a:ext cx="2667000" cy="369332"/>
          </a:xfrm>
          <a:prstGeom prst="rect">
            <a:avLst/>
          </a:prstGeom>
          <a:noFill/>
        </p:spPr>
        <p:txBody>
          <a:bodyPr wrap="square" rtlCol="0">
            <a:spAutoFit/>
          </a:bodyPr>
          <a:lstStyle/>
          <a:p>
            <a:r>
              <a:rPr lang="en-GB" dirty="0" smtClean="0"/>
              <a:t>Kenya STEPS 2015</a:t>
            </a:r>
            <a:endParaRPr lang="en-GB" dirty="0"/>
          </a:p>
        </p:txBody>
      </p:sp>
      <p:sp>
        <p:nvSpPr>
          <p:cNvPr id="4" name="TextBox 3"/>
          <p:cNvSpPr txBox="1"/>
          <p:nvPr/>
        </p:nvSpPr>
        <p:spPr>
          <a:xfrm>
            <a:off x="2247900" y="1186934"/>
            <a:ext cx="4648200" cy="369332"/>
          </a:xfrm>
          <a:prstGeom prst="rect">
            <a:avLst/>
          </a:prstGeom>
          <a:noFill/>
        </p:spPr>
        <p:txBody>
          <a:bodyPr wrap="square" rtlCol="0">
            <a:spAutoFit/>
          </a:bodyPr>
          <a:lstStyle/>
          <a:p>
            <a:r>
              <a:rPr lang="en-GB" dirty="0" smtClean="0"/>
              <a:t>Proportion of women  screened for cervical cancer</a:t>
            </a:r>
            <a:endParaRPr lang="en-GB" dirty="0"/>
          </a:p>
        </p:txBody>
      </p:sp>
      <p:sp>
        <p:nvSpPr>
          <p:cNvPr id="7" name="Footer Placeholder 6"/>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1368799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dirty="0" smtClean="0"/>
              <a:t>Early Detection - KDHS 2014</a:t>
            </a:r>
            <a:endParaRPr lang="en-GB" dirty="0"/>
          </a:p>
        </p:txBody>
      </p:sp>
      <p:sp>
        <p:nvSpPr>
          <p:cNvPr id="3" name="Content Placeholder 2"/>
          <p:cNvSpPr>
            <a:spLocks noGrp="1"/>
          </p:cNvSpPr>
          <p:nvPr>
            <p:ph idx="1"/>
          </p:nvPr>
        </p:nvSpPr>
        <p:spPr/>
        <p:txBody>
          <a:bodyPr/>
          <a:lstStyle/>
          <a:p>
            <a:r>
              <a:rPr lang="en-GB" b="1" dirty="0" smtClean="0"/>
              <a:t>10%</a:t>
            </a:r>
            <a:r>
              <a:rPr lang="en-GB" dirty="0" smtClean="0"/>
              <a:t> of women had both a self-breast exam and clinical breast exam by health worker</a:t>
            </a:r>
          </a:p>
          <a:p>
            <a:r>
              <a:rPr lang="en-GB" b="1" dirty="0" smtClean="0"/>
              <a:t>76%</a:t>
            </a:r>
            <a:r>
              <a:rPr lang="en-GB" dirty="0" smtClean="0"/>
              <a:t> ever heard of cervical cancer</a:t>
            </a:r>
          </a:p>
          <a:p>
            <a:r>
              <a:rPr lang="en-US" b="1" dirty="0"/>
              <a:t>14% </a:t>
            </a:r>
            <a:r>
              <a:rPr lang="en-US" dirty="0"/>
              <a:t>have had a cervical cancer screening </a:t>
            </a:r>
            <a:r>
              <a:rPr lang="en-US" dirty="0" smtClean="0"/>
              <a:t>exam</a:t>
            </a:r>
            <a:endParaRPr lang="en-US" dirty="0"/>
          </a:p>
          <a:p>
            <a:r>
              <a:rPr lang="en-US" dirty="0"/>
              <a:t> </a:t>
            </a:r>
            <a:r>
              <a:rPr lang="en-US" b="1" dirty="0"/>
              <a:t>65% </a:t>
            </a:r>
            <a:r>
              <a:rPr lang="en-US" dirty="0"/>
              <a:t>of men have heard of prostate cancer  </a:t>
            </a:r>
          </a:p>
          <a:p>
            <a:r>
              <a:rPr lang="en-US" b="1" dirty="0"/>
              <a:t>3%  </a:t>
            </a:r>
            <a:r>
              <a:rPr lang="en-US" dirty="0" smtClean="0"/>
              <a:t>ever examined </a:t>
            </a:r>
            <a:r>
              <a:rPr lang="en-US" dirty="0"/>
              <a:t>by a doctor or health </a:t>
            </a:r>
            <a:r>
              <a:rPr lang="en-US" dirty="0" smtClean="0"/>
              <a:t>care provider </a:t>
            </a:r>
            <a:r>
              <a:rPr lang="en-US" dirty="0"/>
              <a:t>for prostate cancer</a:t>
            </a:r>
            <a:endParaRPr lang="en-GB" dirty="0"/>
          </a:p>
        </p:txBody>
      </p:sp>
      <p:sp>
        <p:nvSpPr>
          <p:cNvPr id="4" name="Footer Placeholder 3"/>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2677738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33942" y="1341"/>
            <a:ext cx="8229600" cy="1143000"/>
          </a:xfrm>
        </p:spPr>
        <p:txBody>
          <a:bodyPr anchor="ctr"/>
          <a:lstStyle/>
          <a:p>
            <a:pPr eaLnBrk="1" hangingPunct="1"/>
            <a:r>
              <a:rPr lang="en-GB" altLang="en-US" dirty="0" smtClean="0">
                <a:solidFill>
                  <a:schemeClr val="tx1"/>
                </a:solidFill>
              </a:rPr>
              <a:t>Diagnosis and Treatment </a:t>
            </a:r>
          </a:p>
        </p:txBody>
      </p:sp>
      <p:sp>
        <p:nvSpPr>
          <p:cNvPr id="2" name="Content Placeholder 1"/>
          <p:cNvSpPr>
            <a:spLocks noGrp="1"/>
          </p:cNvSpPr>
          <p:nvPr>
            <p:ph idx="1"/>
          </p:nvPr>
        </p:nvSpPr>
        <p:spPr>
          <a:xfrm>
            <a:off x="457200" y="1098550"/>
            <a:ext cx="8229600" cy="5257800"/>
          </a:xfrm>
        </p:spPr>
        <p:txBody>
          <a:bodyPr>
            <a:normAutofit fontScale="92500" lnSpcReduction="20000"/>
          </a:bodyPr>
          <a:lstStyle/>
          <a:p>
            <a:pPr>
              <a:defRPr/>
            </a:pPr>
            <a:r>
              <a:rPr lang="en-GB" sz="2400" b="1" dirty="0" smtClean="0"/>
              <a:t>Diagnosis</a:t>
            </a:r>
          </a:p>
          <a:p>
            <a:pPr lvl="1">
              <a:buFont typeface="Wingdings" pitchFamily="2" charset="2"/>
              <a:buChar char="Ø"/>
            </a:pPr>
            <a:r>
              <a:rPr lang="en-GB" sz="2000" dirty="0"/>
              <a:t>Pathology services are inadequate and unevenly distributed towards the private </a:t>
            </a:r>
            <a:r>
              <a:rPr lang="en-GB" sz="2000" dirty="0" smtClean="0"/>
              <a:t>sector</a:t>
            </a:r>
          </a:p>
          <a:p>
            <a:pPr lvl="1">
              <a:buFont typeface="Wingdings" pitchFamily="2" charset="2"/>
              <a:buChar char="Ø"/>
            </a:pPr>
            <a:r>
              <a:rPr lang="en-GB" sz="2000" dirty="0" err="1" smtClean="0"/>
              <a:t>MoH</a:t>
            </a:r>
            <a:r>
              <a:rPr lang="en-GB" sz="2000" dirty="0" smtClean="0"/>
              <a:t> MES project </a:t>
            </a:r>
            <a:r>
              <a:rPr lang="en-GB" sz="2000" dirty="0"/>
              <a:t>for diagnostic </a:t>
            </a:r>
            <a:r>
              <a:rPr lang="en-GB" sz="2000" dirty="0" smtClean="0"/>
              <a:t>imaging (mammography)</a:t>
            </a:r>
          </a:p>
          <a:p>
            <a:pPr lvl="1">
              <a:buFont typeface="Wingdings" pitchFamily="2" charset="2"/>
              <a:buChar char="Ø"/>
            </a:pPr>
            <a:r>
              <a:rPr lang="en-GB" sz="2000" dirty="0" smtClean="0"/>
              <a:t>PET CT available in AKUH</a:t>
            </a:r>
            <a:endParaRPr lang="en-GB" sz="2000" dirty="0"/>
          </a:p>
          <a:p>
            <a:r>
              <a:rPr lang="en-GB" sz="2400" b="1" dirty="0" smtClean="0"/>
              <a:t>Surgery</a:t>
            </a:r>
            <a:endParaRPr lang="en-GB" sz="2400" b="1" dirty="0"/>
          </a:p>
          <a:p>
            <a:pPr lvl="1">
              <a:buFont typeface="Wingdings" pitchFamily="2" charset="2"/>
              <a:buChar char="Ø"/>
            </a:pPr>
            <a:r>
              <a:rPr lang="en-GB" sz="2000" dirty="0"/>
              <a:t>Available at national and county referral </a:t>
            </a:r>
            <a:r>
              <a:rPr lang="en-GB" sz="2000" dirty="0" smtClean="0"/>
              <a:t>hospitals, partially covered by NHIF</a:t>
            </a:r>
            <a:endParaRPr lang="en-GB" sz="2000" dirty="0"/>
          </a:p>
          <a:p>
            <a:r>
              <a:rPr lang="en-GB" sz="2400" b="1" dirty="0"/>
              <a:t>Radiotherapy</a:t>
            </a:r>
          </a:p>
          <a:p>
            <a:pPr lvl="1"/>
            <a:r>
              <a:rPr lang="en-GB" sz="2000" dirty="0"/>
              <a:t>6</a:t>
            </a:r>
            <a:r>
              <a:rPr lang="en-GB" sz="2000" dirty="0" smtClean="0"/>
              <a:t> </a:t>
            </a:r>
            <a:r>
              <a:rPr lang="en-GB" sz="2000" dirty="0"/>
              <a:t>facilities in Nairobi providing radiotherapy </a:t>
            </a:r>
            <a:r>
              <a:rPr lang="en-GB" sz="2000" dirty="0" smtClean="0"/>
              <a:t>(5-private</a:t>
            </a:r>
            <a:r>
              <a:rPr lang="en-GB" sz="2000" dirty="0"/>
              <a:t>; 1-public</a:t>
            </a:r>
            <a:r>
              <a:rPr lang="en-GB" sz="2000" dirty="0" smtClean="0"/>
              <a:t>), 4 </a:t>
            </a:r>
            <a:r>
              <a:rPr lang="en-GB" sz="2000" dirty="0"/>
              <a:t>centres in Nairobi providing </a:t>
            </a:r>
            <a:r>
              <a:rPr lang="en-GB" sz="2000" dirty="0" smtClean="0"/>
              <a:t>brachytherapy</a:t>
            </a:r>
          </a:p>
          <a:p>
            <a:pPr lvl="1"/>
            <a:r>
              <a:rPr lang="en-GB" sz="2000" dirty="0" err="1" smtClean="0"/>
              <a:t>Eldoret</a:t>
            </a:r>
            <a:r>
              <a:rPr lang="en-GB" sz="2000" dirty="0" smtClean="0"/>
              <a:t> – Procurement of equipment </a:t>
            </a:r>
            <a:r>
              <a:rPr lang="en-GB" sz="2000" dirty="0" err="1" smtClean="0"/>
              <a:t>ongoing</a:t>
            </a:r>
            <a:r>
              <a:rPr lang="en-GB" sz="2000" dirty="0" smtClean="0"/>
              <a:t> in MTRH, radiotherapy and brachytherapy available in a private facility</a:t>
            </a:r>
            <a:endParaRPr lang="en-GB" sz="2000" dirty="0"/>
          </a:p>
          <a:p>
            <a:pPr lvl="1"/>
            <a:r>
              <a:rPr lang="en-GB" sz="2000" dirty="0" smtClean="0"/>
              <a:t>Bunker construction underway in 3 regional centres (</a:t>
            </a:r>
            <a:r>
              <a:rPr lang="en-GB" sz="2000" dirty="0" err="1" smtClean="0"/>
              <a:t>Msa</a:t>
            </a:r>
            <a:r>
              <a:rPr lang="en-GB" sz="2000" dirty="0" smtClean="0"/>
              <a:t>, </a:t>
            </a:r>
            <a:r>
              <a:rPr lang="en-GB" sz="2000" dirty="0" err="1" smtClean="0"/>
              <a:t>Nku</a:t>
            </a:r>
            <a:r>
              <a:rPr lang="en-GB" sz="2000" dirty="0" smtClean="0"/>
              <a:t>, Garissa)</a:t>
            </a:r>
            <a:endParaRPr lang="en-GB" sz="2000" dirty="0"/>
          </a:p>
          <a:p>
            <a:pPr lvl="1"/>
            <a:r>
              <a:rPr lang="en-GB" sz="2000" dirty="0"/>
              <a:t>Included in the NHIF benefit package (</a:t>
            </a:r>
            <a:r>
              <a:rPr lang="en-GB" sz="2000" dirty="0" err="1" smtClean="0"/>
              <a:t>Ksh</a:t>
            </a:r>
            <a:r>
              <a:rPr lang="en-GB" sz="2000" dirty="0" smtClean="0"/>
              <a:t>. 18,000/- per week </a:t>
            </a:r>
            <a:r>
              <a:rPr lang="en-GB" sz="2000" dirty="0"/>
              <a:t>for external beam; </a:t>
            </a:r>
            <a:r>
              <a:rPr lang="en-GB" sz="2000" dirty="0" err="1"/>
              <a:t>Ksh</a:t>
            </a:r>
            <a:r>
              <a:rPr lang="en-GB" sz="2000" dirty="0"/>
              <a:t> </a:t>
            </a:r>
            <a:r>
              <a:rPr lang="en-GB" sz="2000" dirty="0" smtClean="0"/>
              <a:t>80,000 </a:t>
            </a:r>
            <a:r>
              <a:rPr lang="en-GB" sz="2000" dirty="0"/>
              <a:t>for brachytherapy)</a:t>
            </a:r>
          </a:p>
          <a:p>
            <a:r>
              <a:rPr lang="en-GB" sz="2400" b="1" dirty="0" smtClean="0"/>
              <a:t>Chemotherapy</a:t>
            </a:r>
            <a:endParaRPr lang="en-GB" sz="2400" b="1" dirty="0"/>
          </a:p>
          <a:p>
            <a:pPr lvl="1"/>
            <a:r>
              <a:rPr lang="en-US" sz="2000" dirty="0" err="1" smtClean="0"/>
              <a:t>GoK</a:t>
            </a:r>
            <a:r>
              <a:rPr lang="en-US" sz="2000" dirty="0" smtClean="0"/>
              <a:t> supporting establishment of 10 regional chemotherapy </a:t>
            </a:r>
            <a:r>
              <a:rPr lang="en-US" sz="2000" dirty="0" err="1" smtClean="0"/>
              <a:t>centres</a:t>
            </a:r>
            <a:endParaRPr lang="en-US" sz="2000" dirty="0"/>
          </a:p>
          <a:p>
            <a:pPr marL="320040" lvl="1" indent="0">
              <a:buNone/>
              <a:defRPr/>
            </a:pPr>
            <a:endParaRPr lang="en-GB" sz="2200" dirty="0" smtClean="0"/>
          </a:p>
        </p:txBody>
      </p:sp>
      <p:sp>
        <p:nvSpPr>
          <p:cNvPr id="4" name="Footer Placeholder 3"/>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3225621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99592" y="36513"/>
            <a:ext cx="7772400" cy="868362"/>
          </a:xfrm>
        </p:spPr>
        <p:txBody>
          <a:bodyPr anchor="ctr"/>
          <a:lstStyle/>
          <a:p>
            <a:pPr eaLnBrk="1" hangingPunct="1"/>
            <a:r>
              <a:rPr lang="en-GB" altLang="en-US" sz="4000" dirty="0" smtClean="0">
                <a:solidFill>
                  <a:schemeClr val="tx1"/>
                </a:solidFill>
              </a:rPr>
              <a:t>Diagnosis and Treatment (2)</a:t>
            </a:r>
          </a:p>
        </p:txBody>
      </p:sp>
      <p:sp>
        <p:nvSpPr>
          <p:cNvPr id="7171" name="Content Placeholder 1"/>
          <p:cNvSpPr>
            <a:spLocks noGrp="1"/>
          </p:cNvSpPr>
          <p:nvPr>
            <p:ph idx="1"/>
          </p:nvPr>
        </p:nvSpPr>
        <p:spPr>
          <a:xfrm>
            <a:off x="107504" y="904875"/>
            <a:ext cx="8229600" cy="5451475"/>
          </a:xfrm>
        </p:spPr>
        <p:txBody>
          <a:bodyPr>
            <a:normAutofit/>
          </a:bodyPr>
          <a:lstStyle/>
          <a:p>
            <a:pPr>
              <a:defRPr/>
            </a:pPr>
            <a:r>
              <a:rPr lang="en-GB" sz="2400" b="1" dirty="0"/>
              <a:t>Human resource development</a:t>
            </a:r>
          </a:p>
          <a:p>
            <a:pPr lvl="1" indent="-342900">
              <a:buFont typeface="Wingdings" pitchFamily="2" charset="2"/>
              <a:buChar char="Ø"/>
              <a:defRPr/>
            </a:pPr>
            <a:r>
              <a:rPr lang="en-GB" sz="2000" dirty="0" smtClean="0"/>
              <a:t>MMED </a:t>
            </a:r>
            <a:r>
              <a:rPr lang="en-GB" sz="2000" dirty="0"/>
              <a:t>Pathology programmes</a:t>
            </a:r>
          </a:p>
          <a:p>
            <a:pPr lvl="1" indent="-342900">
              <a:buFont typeface="Wingdings" pitchFamily="2" charset="2"/>
              <a:buChar char="Ø"/>
              <a:defRPr/>
            </a:pPr>
            <a:r>
              <a:rPr lang="en-GB" sz="2000" dirty="0"/>
              <a:t>Medical oncology programmes- Nairobi University (Sept 2016); </a:t>
            </a:r>
            <a:r>
              <a:rPr lang="en-GB" sz="2000" dirty="0" err="1"/>
              <a:t>Moi</a:t>
            </a:r>
            <a:r>
              <a:rPr lang="en-GB" sz="2000" dirty="0"/>
              <a:t> (2017)</a:t>
            </a:r>
          </a:p>
          <a:p>
            <a:pPr lvl="1" indent="-342900">
              <a:buFont typeface="Wingdings" pitchFamily="2" charset="2"/>
              <a:buChar char="Ø"/>
              <a:defRPr/>
            </a:pPr>
            <a:r>
              <a:rPr lang="en-GB" sz="2000" dirty="0" err="1"/>
              <a:t>Gynae</a:t>
            </a:r>
            <a:r>
              <a:rPr lang="en-GB" sz="2000" dirty="0"/>
              <a:t>-oncology fellowship- </a:t>
            </a:r>
            <a:r>
              <a:rPr lang="en-GB" sz="2000" dirty="0" err="1"/>
              <a:t>Moi</a:t>
            </a:r>
            <a:r>
              <a:rPr lang="en-GB" sz="2000" dirty="0"/>
              <a:t> University (</a:t>
            </a:r>
            <a:r>
              <a:rPr lang="en-GB" sz="2000" dirty="0" err="1"/>
              <a:t>Ongoing</a:t>
            </a:r>
            <a:r>
              <a:rPr lang="en-GB" sz="2000" dirty="0"/>
              <a:t>)</a:t>
            </a:r>
          </a:p>
          <a:p>
            <a:pPr lvl="1" indent="-342900">
              <a:buFont typeface="Wingdings" pitchFamily="2" charset="2"/>
              <a:buChar char="Ø"/>
              <a:defRPr/>
            </a:pPr>
            <a:r>
              <a:rPr lang="en-GB" sz="2000" dirty="0"/>
              <a:t>Radio-oncology curriculum- </a:t>
            </a:r>
            <a:r>
              <a:rPr lang="en-GB" sz="2000" dirty="0" smtClean="0"/>
              <a:t>starting in Sept 2019 in </a:t>
            </a:r>
            <a:r>
              <a:rPr lang="en-GB" sz="2000" dirty="0" err="1" smtClean="0"/>
              <a:t>UoN</a:t>
            </a:r>
            <a:endParaRPr lang="en-GB" sz="2000" dirty="0"/>
          </a:p>
          <a:p>
            <a:pPr lvl="1" indent="-342900">
              <a:buFont typeface="Wingdings" pitchFamily="2" charset="2"/>
              <a:buChar char="Ø"/>
              <a:defRPr/>
            </a:pPr>
            <a:r>
              <a:rPr lang="en-GB" sz="2000" dirty="0"/>
              <a:t>Oncology Nursing training programmes- </a:t>
            </a:r>
            <a:r>
              <a:rPr lang="en-GB" sz="2000" dirty="0" smtClean="0"/>
              <a:t>HND, </a:t>
            </a:r>
            <a:r>
              <a:rPr lang="en-GB" sz="2000" dirty="0"/>
              <a:t>MSc</a:t>
            </a:r>
          </a:p>
          <a:p>
            <a:pPr lvl="1" indent="-342900">
              <a:buFont typeface="Wingdings" pitchFamily="2" charset="2"/>
              <a:buChar char="Ø"/>
              <a:defRPr/>
            </a:pPr>
            <a:r>
              <a:rPr lang="en-GB" sz="2000" dirty="0"/>
              <a:t>Training for Clinical </a:t>
            </a:r>
            <a:r>
              <a:rPr lang="en-GB" sz="2000" dirty="0" smtClean="0"/>
              <a:t>Officers - HND </a:t>
            </a:r>
            <a:r>
              <a:rPr lang="en-GB" sz="2000" dirty="0"/>
              <a:t>in </a:t>
            </a:r>
            <a:r>
              <a:rPr lang="en-GB" sz="2000" dirty="0" err="1"/>
              <a:t>Moi</a:t>
            </a:r>
            <a:r>
              <a:rPr lang="en-GB" sz="2000" dirty="0"/>
              <a:t> University</a:t>
            </a:r>
          </a:p>
          <a:p>
            <a:pPr lvl="1" indent="-342900">
              <a:buFont typeface="Wingdings" pitchFamily="2" charset="2"/>
              <a:buChar char="Ø"/>
              <a:defRPr/>
            </a:pPr>
            <a:r>
              <a:rPr lang="en-GB" sz="2000" dirty="0"/>
              <a:t>Training of Radiotherapy </a:t>
            </a:r>
            <a:r>
              <a:rPr lang="en-GB" sz="2000" dirty="0" smtClean="0"/>
              <a:t>technologists - </a:t>
            </a:r>
            <a:r>
              <a:rPr lang="en-GB" sz="2000" dirty="0"/>
              <a:t>Diploma (KMTC</a:t>
            </a:r>
            <a:r>
              <a:rPr lang="en-GB" sz="2000" dirty="0" smtClean="0"/>
              <a:t>), JKUAT</a:t>
            </a:r>
            <a:endParaRPr lang="en-GB" sz="2400" b="1" dirty="0" smtClean="0"/>
          </a:p>
        </p:txBody>
      </p:sp>
      <p:sp>
        <p:nvSpPr>
          <p:cNvPr id="4" name="Footer Placeholder 3"/>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3699884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99592" y="36513"/>
            <a:ext cx="7772400" cy="868362"/>
          </a:xfrm>
        </p:spPr>
        <p:txBody>
          <a:bodyPr anchor="ctr"/>
          <a:lstStyle/>
          <a:p>
            <a:pPr eaLnBrk="1" hangingPunct="1"/>
            <a:r>
              <a:rPr lang="en-GB" altLang="en-US" sz="4000" dirty="0" smtClean="0">
                <a:solidFill>
                  <a:schemeClr val="tx1"/>
                </a:solidFill>
              </a:rPr>
              <a:t>Diagnosis and Treatment (3)</a:t>
            </a:r>
          </a:p>
        </p:txBody>
      </p:sp>
      <p:sp>
        <p:nvSpPr>
          <p:cNvPr id="7171" name="Content Placeholder 1"/>
          <p:cNvSpPr>
            <a:spLocks noGrp="1"/>
          </p:cNvSpPr>
          <p:nvPr>
            <p:ph idx="1"/>
          </p:nvPr>
        </p:nvSpPr>
        <p:spPr>
          <a:xfrm>
            <a:off x="107504" y="904875"/>
            <a:ext cx="8229600" cy="5451475"/>
          </a:xfrm>
        </p:spPr>
        <p:txBody>
          <a:bodyPr>
            <a:normAutofit/>
          </a:bodyPr>
          <a:lstStyle/>
          <a:p>
            <a:r>
              <a:rPr lang="en-GB" sz="2400" b="1" dirty="0" smtClean="0"/>
              <a:t>Evidence-based practice guidelines</a:t>
            </a:r>
          </a:p>
          <a:p>
            <a:pPr lvl="1">
              <a:buFont typeface="Wingdings" pitchFamily="2" charset="2"/>
              <a:buChar char="Ø"/>
            </a:pPr>
            <a:r>
              <a:rPr lang="en-GB" sz="2000" dirty="0" smtClean="0"/>
              <a:t>National Cancer Management Guidelines 2013 disseminated and in use</a:t>
            </a:r>
          </a:p>
          <a:p>
            <a:pPr lvl="1">
              <a:buFont typeface="Wingdings" pitchFamily="2" charset="2"/>
              <a:buChar char="Ø"/>
            </a:pPr>
            <a:r>
              <a:rPr lang="en-US" sz="2000" dirty="0" smtClean="0"/>
              <a:t>National Cancer Control Strategy 2017-2022, launched in July 2017</a:t>
            </a:r>
          </a:p>
          <a:p>
            <a:pPr lvl="1">
              <a:buFont typeface="Wingdings" pitchFamily="2" charset="2"/>
              <a:buChar char="Ø"/>
            </a:pPr>
            <a:r>
              <a:rPr lang="en-US" sz="2000" dirty="0" smtClean="0"/>
              <a:t>National cancer screening guidelines launched in Feb 2019, dissemination ongoing</a:t>
            </a:r>
          </a:p>
          <a:p>
            <a:pPr lvl="1">
              <a:buFont typeface="Wingdings" pitchFamily="2" charset="2"/>
              <a:buChar char="Ø"/>
            </a:pPr>
            <a:r>
              <a:rPr lang="en-US" sz="2000" dirty="0" smtClean="0"/>
              <a:t>Guidelines for establishment of cancer centres finalized by MOH/NCI, awaiting launch</a:t>
            </a:r>
          </a:p>
          <a:p>
            <a:pPr lvl="1">
              <a:buFont typeface="Wingdings" pitchFamily="2" charset="2"/>
              <a:buChar char="Ø"/>
            </a:pPr>
            <a:r>
              <a:rPr lang="en-US" sz="2000" dirty="0" smtClean="0"/>
              <a:t>National cancer management protocols to be finalized by June 2019</a:t>
            </a:r>
          </a:p>
          <a:p>
            <a:pPr lvl="1">
              <a:buFont typeface="Wingdings" pitchFamily="2" charset="2"/>
              <a:buChar char="Ø"/>
            </a:pPr>
            <a:r>
              <a:rPr lang="en-US" sz="2000" dirty="0" smtClean="0"/>
              <a:t>Palliative &amp; end-of-life policy currently under development</a:t>
            </a:r>
          </a:p>
          <a:p>
            <a:pPr lvl="1">
              <a:buFont typeface="Wingdings" pitchFamily="2" charset="2"/>
              <a:buChar char="Ø"/>
            </a:pPr>
            <a:r>
              <a:rPr lang="en-US" sz="2000" dirty="0" smtClean="0"/>
              <a:t>IEC materials for healthcare workers and patients developed by </a:t>
            </a:r>
            <a:r>
              <a:rPr lang="en-US" sz="2000" dirty="0" err="1" smtClean="0"/>
              <a:t>MoH</a:t>
            </a:r>
            <a:r>
              <a:rPr lang="en-US" sz="2000" dirty="0" smtClean="0"/>
              <a:t>, ACS and KENCO</a:t>
            </a:r>
            <a:endParaRPr lang="en-GB" sz="2000" dirty="0" smtClean="0"/>
          </a:p>
        </p:txBody>
      </p:sp>
      <p:sp>
        <p:nvSpPr>
          <p:cNvPr id="4" name="Footer Placeholder 3"/>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1380361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73034" y="28636"/>
            <a:ext cx="7772400" cy="792163"/>
          </a:xfrm>
        </p:spPr>
        <p:txBody>
          <a:bodyPr anchor="t">
            <a:normAutofit/>
          </a:bodyPr>
          <a:lstStyle/>
          <a:p>
            <a:r>
              <a:rPr lang="en-US" sz="4000" dirty="0" smtClean="0">
                <a:solidFill>
                  <a:schemeClr val="tx1"/>
                </a:solidFill>
              </a:rPr>
              <a:t>Human Resource </a:t>
            </a:r>
            <a:r>
              <a:rPr lang="en-US" dirty="0">
                <a:solidFill>
                  <a:schemeClr val="tx1"/>
                </a:solidFill>
              </a:rPr>
              <a:t>C</a:t>
            </a:r>
            <a:r>
              <a:rPr lang="en-US" sz="4000" dirty="0" smtClean="0">
                <a:solidFill>
                  <a:schemeClr val="tx1"/>
                </a:solidFill>
              </a:rPr>
              <a:t>apacity</a:t>
            </a:r>
            <a:endParaRPr lang="en-US" sz="40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3169224"/>
              </p:ext>
            </p:extLst>
          </p:nvPr>
        </p:nvGraphicFramePr>
        <p:xfrm>
          <a:off x="499572" y="820799"/>
          <a:ext cx="4820963" cy="5499519"/>
        </p:xfrm>
        <a:graphic>
          <a:graphicData uri="http://schemas.openxmlformats.org/drawingml/2006/table">
            <a:tbl>
              <a:tblPr/>
              <a:tblGrid>
                <a:gridCol w="3164779">
                  <a:extLst>
                    <a:ext uri="{9D8B030D-6E8A-4147-A177-3AD203B41FA5}">
                      <a16:colId xmlns="" xmlns:a16="http://schemas.microsoft.com/office/drawing/2014/main" xmlns:mv="urn:schemas-microsoft-com:mac:vml" xmlns:mc="http://schemas.openxmlformats.org/markup-compatibility/2006" val="20000"/>
                    </a:ext>
                  </a:extLst>
                </a:gridCol>
                <a:gridCol w="1656184">
                  <a:extLst>
                    <a:ext uri="{9D8B030D-6E8A-4147-A177-3AD203B41FA5}">
                      <a16:colId xmlns="" xmlns:a16="http://schemas.microsoft.com/office/drawing/2014/main" xmlns:mv="urn:schemas-microsoft-com:mac:vml" xmlns:mc="http://schemas.openxmlformats.org/markup-compatibility/2006" val="20001"/>
                    </a:ext>
                  </a:extLst>
                </a:gridCol>
              </a:tblGrid>
              <a:tr h="470508">
                <a:tc>
                  <a:txBody>
                    <a:bodyPr/>
                    <a:lstStyle/>
                    <a:p>
                      <a:pPr algn="l" fontAlgn="b"/>
                      <a:r>
                        <a:rPr lang="en-US" sz="20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latin typeface="Calibri"/>
                        </a:rPr>
                        <a:t>Available but no. increasing</a:t>
                      </a:r>
                      <a:endParaRPr lang="en-US" sz="2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10000"/>
                  </a:ext>
                </a:extLst>
              </a:tr>
              <a:tr h="470508">
                <a:tc>
                  <a:txBody>
                    <a:bodyPr/>
                    <a:lstStyle/>
                    <a:p>
                      <a:pPr algn="l" fontAlgn="b"/>
                      <a:r>
                        <a:rPr lang="en-US" sz="2400" b="0" i="0" u="none" strike="noStrike" dirty="0">
                          <a:solidFill>
                            <a:srgbClr val="000000"/>
                          </a:solidFill>
                          <a:latin typeface="Calibri"/>
                        </a:rPr>
                        <a:t>Medical Oncologists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15</a:t>
                      </a:r>
                      <a:endParaRPr lang="en-US" sz="2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10001"/>
                  </a:ext>
                </a:extLst>
              </a:tr>
              <a:tr h="470508">
                <a:tc>
                  <a:txBody>
                    <a:bodyPr/>
                    <a:lstStyle/>
                    <a:p>
                      <a:pPr algn="l" fontAlgn="b"/>
                      <a:r>
                        <a:rPr lang="en-US" sz="2400" b="0" i="0" u="none" strike="noStrike">
                          <a:solidFill>
                            <a:srgbClr val="000000"/>
                          </a:solidFill>
                          <a:latin typeface="Calibri"/>
                        </a:rPr>
                        <a:t>Radiation oncologists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20</a:t>
                      </a:r>
                      <a:endParaRPr lang="en-US" sz="2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10002"/>
                  </a:ext>
                </a:extLst>
              </a:tr>
              <a:tr h="470508">
                <a:tc>
                  <a:txBody>
                    <a:bodyPr/>
                    <a:lstStyle/>
                    <a:p>
                      <a:pPr algn="l" fontAlgn="b"/>
                      <a:r>
                        <a:rPr lang="en-US" sz="2400" b="0" i="0" u="none" strike="noStrike" dirty="0" err="1">
                          <a:solidFill>
                            <a:srgbClr val="000000"/>
                          </a:solidFill>
                          <a:latin typeface="Calibri"/>
                        </a:rPr>
                        <a:t>Paediatric</a:t>
                      </a:r>
                      <a:r>
                        <a:rPr lang="en-US" sz="2400" b="0" i="0" u="none" strike="noStrike" dirty="0">
                          <a:solidFill>
                            <a:srgbClr val="000000"/>
                          </a:solidFill>
                          <a:latin typeface="Calibri"/>
                        </a:rPr>
                        <a:t> oncologists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10003"/>
                  </a:ext>
                </a:extLst>
              </a:tr>
              <a:tr h="470508">
                <a:tc>
                  <a:txBody>
                    <a:bodyPr/>
                    <a:lstStyle/>
                    <a:p>
                      <a:pPr algn="l" fontAlgn="b"/>
                      <a:r>
                        <a:rPr lang="en-US" sz="2400" b="0" i="0" u="none" strike="noStrike">
                          <a:solidFill>
                            <a:srgbClr val="000000"/>
                          </a:solidFill>
                          <a:latin typeface="Calibri"/>
                        </a:rPr>
                        <a:t>Oncology Nurses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20</a:t>
                      </a:r>
                      <a:endParaRPr lang="en-US" sz="2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10004"/>
                  </a:ext>
                </a:extLst>
              </a:tr>
              <a:tr h="470508">
                <a:tc>
                  <a:txBody>
                    <a:bodyPr/>
                    <a:lstStyle/>
                    <a:p>
                      <a:pPr algn="l" fontAlgn="b"/>
                      <a:r>
                        <a:rPr lang="en-US" sz="2400" b="0" i="0" u="none" strike="noStrike">
                          <a:solidFill>
                            <a:srgbClr val="000000"/>
                          </a:solidFill>
                          <a:latin typeface="Calibri"/>
                        </a:rPr>
                        <a:t>Radiation therapists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27</a:t>
                      </a:r>
                      <a:endParaRPr lang="en-US" sz="2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10005"/>
                  </a:ext>
                </a:extLst>
              </a:tr>
              <a:tr h="470508">
                <a:tc>
                  <a:txBody>
                    <a:bodyPr/>
                    <a:lstStyle/>
                    <a:p>
                      <a:pPr algn="l" fontAlgn="b"/>
                      <a:r>
                        <a:rPr lang="en-US" sz="2400" b="0" i="0" u="none" strike="noStrike" dirty="0">
                          <a:solidFill>
                            <a:srgbClr val="000000"/>
                          </a:solidFill>
                          <a:latin typeface="Calibri"/>
                        </a:rPr>
                        <a:t>Medical Physicists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11</a:t>
                      </a:r>
                      <a:endParaRPr lang="en-US" sz="2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10006"/>
                  </a:ext>
                </a:extLst>
              </a:tr>
              <a:tr h="470508">
                <a:tc>
                  <a:txBody>
                    <a:bodyPr/>
                    <a:lstStyle/>
                    <a:p>
                      <a:pPr algn="l" fontAlgn="b"/>
                      <a:r>
                        <a:rPr lang="en-US" sz="2400" b="0" i="0" u="none" strike="noStrike">
                          <a:solidFill>
                            <a:srgbClr val="000000"/>
                          </a:solidFill>
                          <a:latin typeface="Calibri"/>
                        </a:rPr>
                        <a:t>Nuclear physician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10007"/>
                  </a:ext>
                </a:extLst>
              </a:tr>
              <a:tr h="470508">
                <a:tc>
                  <a:txBody>
                    <a:bodyPr/>
                    <a:lstStyle/>
                    <a:p>
                      <a:pPr algn="l" fontAlgn="b"/>
                      <a:r>
                        <a:rPr lang="en-US" sz="2400" b="0" i="0" u="none" strike="noStrike">
                          <a:solidFill>
                            <a:srgbClr val="000000"/>
                          </a:solidFill>
                          <a:latin typeface="Calibri"/>
                        </a:rPr>
                        <a:t>Nuclear technologists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10008"/>
                  </a:ext>
                </a:extLst>
              </a:tr>
              <a:tr h="347543">
                <a:tc>
                  <a:txBody>
                    <a:bodyPr/>
                    <a:lstStyle/>
                    <a:p>
                      <a:pPr algn="l" fontAlgn="b"/>
                      <a:r>
                        <a:rPr lang="en-US" sz="2400" b="0" i="0" u="none" strike="noStrike" dirty="0" smtClean="0">
                          <a:solidFill>
                            <a:srgbClr val="000000"/>
                          </a:solidFill>
                          <a:latin typeface="Calibri"/>
                        </a:rPr>
                        <a:t>Oncology Pharmacists</a:t>
                      </a:r>
                      <a:endParaRPr lang="en-US" sz="2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10</a:t>
                      </a:r>
                      <a:endParaRPr lang="en-US" sz="2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10009"/>
                  </a:ext>
                </a:extLst>
              </a:tr>
              <a:tr h="347543">
                <a:tc>
                  <a:txBody>
                    <a:bodyPr/>
                    <a:lstStyle/>
                    <a:p>
                      <a:pPr algn="l" fontAlgn="b"/>
                      <a:r>
                        <a:rPr lang="en-US" sz="2400" b="0" i="0" u="none" strike="noStrike" dirty="0" smtClean="0">
                          <a:solidFill>
                            <a:srgbClr val="000000"/>
                          </a:solidFill>
                          <a:latin typeface="Calibri"/>
                        </a:rPr>
                        <a:t>Clinical Officers in Oncology</a:t>
                      </a:r>
                      <a:endParaRPr lang="en-US" sz="2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43</a:t>
                      </a:r>
                      <a:endParaRPr lang="en-US" sz="2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Footer Placeholder 4"/>
          <p:cNvSpPr>
            <a:spLocks noGrp="1"/>
          </p:cNvSpPr>
          <p:nvPr>
            <p:ph type="ftr" sz="quarter" idx="11"/>
          </p:nvPr>
        </p:nvSpPr>
        <p:spPr/>
        <p:txBody>
          <a:bodyPr/>
          <a:lstStyle/>
          <a:p>
            <a:r>
              <a:rPr lang="en-US" smtClean="0"/>
              <a:t>Kenya Chemosafe Program 2018</a:t>
            </a:r>
            <a:endParaRPr lang="en-US"/>
          </a:p>
        </p:txBody>
      </p:sp>
      <p:sp>
        <p:nvSpPr>
          <p:cNvPr id="3" name="TextBox 2"/>
          <p:cNvSpPr txBox="1"/>
          <p:nvPr/>
        </p:nvSpPr>
        <p:spPr>
          <a:xfrm>
            <a:off x="5868144" y="1124744"/>
            <a:ext cx="3096344" cy="4401205"/>
          </a:xfrm>
          <a:prstGeom prst="rect">
            <a:avLst/>
          </a:prstGeom>
          <a:noFill/>
        </p:spPr>
        <p:txBody>
          <a:bodyPr wrap="square" rtlCol="0">
            <a:spAutoFit/>
          </a:bodyPr>
          <a:lstStyle/>
          <a:p>
            <a:pPr marL="285750" indent="-285750">
              <a:lnSpc>
                <a:spcPct val="150000"/>
              </a:lnSpc>
              <a:spcAft>
                <a:spcPts val="600"/>
              </a:spcAft>
              <a:buFont typeface="Arial" panose="020B0604020202020204" pitchFamily="34" charset="0"/>
              <a:buChar char="•"/>
            </a:pPr>
            <a:r>
              <a:rPr lang="en-GB" i="1" dirty="0">
                <a:solidFill>
                  <a:srgbClr val="000000"/>
                </a:solidFill>
                <a:latin typeface="Calibri"/>
              </a:rPr>
              <a:t>Limited oncology capacity in the country</a:t>
            </a:r>
          </a:p>
          <a:p>
            <a:pPr marL="285750" indent="-285750">
              <a:lnSpc>
                <a:spcPct val="150000"/>
              </a:lnSpc>
              <a:spcAft>
                <a:spcPts val="600"/>
              </a:spcAft>
              <a:buFont typeface="Arial" panose="020B0604020202020204" pitchFamily="34" charset="0"/>
              <a:buChar char="•"/>
            </a:pPr>
            <a:r>
              <a:rPr lang="en-GB" i="1" dirty="0">
                <a:solidFill>
                  <a:srgbClr val="000000"/>
                </a:solidFill>
                <a:latin typeface="Calibri"/>
              </a:rPr>
              <a:t>Services only available in urban centres, primarily Nairobi and </a:t>
            </a:r>
            <a:r>
              <a:rPr lang="en-GB" i="1" dirty="0" err="1">
                <a:solidFill>
                  <a:srgbClr val="000000"/>
                </a:solidFill>
                <a:latin typeface="Calibri"/>
              </a:rPr>
              <a:t>Eldoret</a:t>
            </a:r>
            <a:r>
              <a:rPr lang="en-GB" i="1" dirty="0">
                <a:solidFill>
                  <a:srgbClr val="000000"/>
                </a:solidFill>
                <a:latin typeface="Calibri"/>
              </a:rPr>
              <a:t>, affecting access and cost specialized services</a:t>
            </a:r>
          </a:p>
          <a:p>
            <a:pPr marL="285750" indent="-285750">
              <a:lnSpc>
                <a:spcPct val="150000"/>
              </a:lnSpc>
              <a:spcAft>
                <a:spcPts val="600"/>
              </a:spcAft>
              <a:buFont typeface="Arial" panose="020B0604020202020204" pitchFamily="34" charset="0"/>
              <a:buChar char="•"/>
            </a:pPr>
            <a:r>
              <a:rPr lang="en-GB" i="1" dirty="0">
                <a:solidFill>
                  <a:srgbClr val="000000"/>
                </a:solidFill>
                <a:latin typeface="Calibri"/>
              </a:rPr>
              <a:t>Opportunity for health workers to pursue specialization in oncology</a:t>
            </a:r>
          </a:p>
        </p:txBody>
      </p:sp>
    </p:spTree>
    <p:extLst>
      <p:ext uri="{BB962C8B-B14F-4D97-AF65-F5344CB8AC3E}">
        <p14:creationId xmlns:p14="http://schemas.microsoft.com/office/powerpoint/2010/main" val="3968211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Universal Health Coverage (UHC) and Cancer Management</a:t>
            </a:r>
            <a:endParaRPr lang="en-US" dirty="0"/>
          </a:p>
        </p:txBody>
      </p:sp>
      <p:sp>
        <p:nvSpPr>
          <p:cNvPr id="3" name="Content Placeholder 2"/>
          <p:cNvSpPr>
            <a:spLocks noGrp="1"/>
          </p:cNvSpPr>
          <p:nvPr>
            <p:ph idx="1"/>
          </p:nvPr>
        </p:nvSpPr>
        <p:spPr/>
        <p:txBody>
          <a:bodyPr>
            <a:normAutofit fontScale="77500" lnSpcReduction="20000"/>
          </a:bodyPr>
          <a:lstStyle/>
          <a:p>
            <a:r>
              <a:rPr lang="en-GB" dirty="0"/>
              <a:t>The UHC program is one of the Government’s Big Four Agenda for economic development. Focus of UHC is to increase access to quality essential health services for all. </a:t>
            </a:r>
          </a:p>
          <a:p>
            <a:r>
              <a:rPr lang="en-GB" dirty="0"/>
              <a:t>Cancer management activities under the UHC program include:</a:t>
            </a:r>
          </a:p>
          <a:p>
            <a:pPr marL="1257300" lvl="2" indent="-457200">
              <a:buFont typeface="Wingdings" pitchFamily="2" charset="2"/>
              <a:buChar char="Ø"/>
            </a:pPr>
            <a:r>
              <a:rPr lang="en-GB" b="1" dirty="0"/>
              <a:t>Access to specialized </a:t>
            </a:r>
            <a:r>
              <a:rPr lang="en-GB" b="1" dirty="0" smtClean="0"/>
              <a:t>care </a:t>
            </a:r>
            <a:r>
              <a:rPr lang="en-GB" dirty="0" smtClean="0"/>
              <a:t>– </a:t>
            </a:r>
            <a:r>
              <a:rPr lang="en-GB" dirty="0" err="1" smtClean="0"/>
              <a:t>MoH</a:t>
            </a:r>
            <a:r>
              <a:rPr lang="en-GB" dirty="0" smtClean="0"/>
              <a:t> has </a:t>
            </a:r>
            <a:r>
              <a:rPr lang="en-GB" dirty="0"/>
              <a:t>prioritized specialized cancer care as critical to attaining universal access for cancer management through expansion of cancer management infrastructure across the country. </a:t>
            </a:r>
          </a:p>
          <a:p>
            <a:pPr lvl="2">
              <a:buFont typeface="Wingdings" pitchFamily="2" charset="2"/>
              <a:buChar char="Ø"/>
            </a:pPr>
            <a:endParaRPr lang="en-GB" dirty="0"/>
          </a:p>
          <a:p>
            <a:pPr marL="1257300" lvl="2" indent="-457200">
              <a:buFont typeface="Wingdings" pitchFamily="2" charset="2"/>
              <a:buChar char="Ø"/>
            </a:pPr>
            <a:r>
              <a:rPr lang="en-GB" b="1" dirty="0"/>
              <a:t>Awareness </a:t>
            </a:r>
            <a:r>
              <a:rPr lang="en-GB" b="1" dirty="0" smtClean="0"/>
              <a:t>Creation </a:t>
            </a:r>
            <a:r>
              <a:rPr lang="en-GB" dirty="0" smtClean="0"/>
              <a:t>- Cancer </a:t>
            </a:r>
            <a:r>
              <a:rPr lang="en-GB" dirty="0"/>
              <a:t>management activities have been incorporated in UHC program activities through training on Community Health Volunteers (CHVs) on cancer prevention and promotion messages in UHC pilot counties in order to increase cancer awareness in the country.</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1932664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dirty="0" smtClean="0"/>
              <a:t>Palliative Care</a:t>
            </a:r>
            <a:endParaRPr lang="en-GB" dirty="0"/>
          </a:p>
        </p:txBody>
      </p:sp>
      <p:sp>
        <p:nvSpPr>
          <p:cNvPr id="3" name="Content Placeholder 2"/>
          <p:cNvSpPr>
            <a:spLocks noGrp="1"/>
          </p:cNvSpPr>
          <p:nvPr>
            <p:ph idx="1"/>
          </p:nvPr>
        </p:nvSpPr>
        <p:spPr/>
        <p:txBody>
          <a:bodyPr>
            <a:normAutofit fontScale="77500" lnSpcReduction="20000"/>
          </a:bodyPr>
          <a:lstStyle/>
          <a:p>
            <a:pPr>
              <a:defRPr/>
            </a:pPr>
            <a:r>
              <a:rPr lang="en-GB" dirty="0"/>
              <a:t>Most of patients present </a:t>
            </a:r>
            <a:r>
              <a:rPr lang="en-GB" dirty="0" smtClean="0"/>
              <a:t>or are diagnosed in </a:t>
            </a:r>
            <a:r>
              <a:rPr lang="en-GB" dirty="0"/>
              <a:t>late stage of disease and are treated on a palliative </a:t>
            </a:r>
            <a:r>
              <a:rPr lang="en-GB" dirty="0" smtClean="0"/>
              <a:t>basis</a:t>
            </a:r>
          </a:p>
          <a:p>
            <a:pPr>
              <a:defRPr/>
            </a:pPr>
            <a:r>
              <a:rPr lang="en-GB" dirty="0" smtClean="0"/>
              <a:t>National Palliative Care Guidelines 2013</a:t>
            </a:r>
          </a:p>
          <a:p>
            <a:r>
              <a:rPr lang="en-GB" dirty="0"/>
              <a:t>Palliative care services available in 42 </a:t>
            </a:r>
            <a:r>
              <a:rPr lang="en-GB" dirty="0" smtClean="0"/>
              <a:t>public county hospitals</a:t>
            </a:r>
          </a:p>
          <a:p>
            <a:r>
              <a:rPr lang="en-GB" dirty="0" smtClean="0"/>
              <a:t>11 faith-based and private hospitals provide palliative care</a:t>
            </a:r>
            <a:endParaRPr lang="en-GB" dirty="0"/>
          </a:p>
          <a:p>
            <a:r>
              <a:rPr lang="en-GB" dirty="0"/>
              <a:t>17 hospices in operation; 2 with in-patient capacity</a:t>
            </a:r>
          </a:p>
          <a:p>
            <a:r>
              <a:rPr lang="en-GB" dirty="0"/>
              <a:t>Morphine included in the KEML; </a:t>
            </a:r>
            <a:r>
              <a:rPr lang="en-GB" dirty="0" smtClean="0"/>
              <a:t>initiatives to include other supplies in KEMSA</a:t>
            </a:r>
            <a:endParaRPr lang="en-GB" dirty="0"/>
          </a:p>
          <a:p>
            <a:r>
              <a:rPr lang="en-GB" dirty="0"/>
              <a:t>Palliative care training integrated in undergraduate community health, nursing and medical </a:t>
            </a:r>
            <a:r>
              <a:rPr lang="en-GB" dirty="0" smtClean="0"/>
              <a:t>curricula</a:t>
            </a:r>
            <a:endParaRPr lang="en-GB" dirty="0"/>
          </a:p>
          <a:p>
            <a:endParaRPr lang="en-GB" dirty="0"/>
          </a:p>
        </p:txBody>
      </p:sp>
      <p:sp>
        <p:nvSpPr>
          <p:cNvPr id="4" name="Footer Placeholder 3"/>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2945449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Cancer Surveillance and Research</a:t>
            </a:r>
            <a:endParaRPr lang="en-GB" dirty="0"/>
          </a:p>
        </p:txBody>
      </p:sp>
      <p:sp>
        <p:nvSpPr>
          <p:cNvPr id="3" name="Content Placeholder 2"/>
          <p:cNvSpPr>
            <a:spLocks noGrp="1"/>
          </p:cNvSpPr>
          <p:nvPr>
            <p:ph idx="1"/>
          </p:nvPr>
        </p:nvSpPr>
        <p:spPr/>
        <p:txBody>
          <a:bodyPr>
            <a:normAutofit/>
          </a:bodyPr>
          <a:lstStyle/>
          <a:p>
            <a:r>
              <a:rPr lang="en-GB" sz="2800" dirty="0"/>
              <a:t>Three existing Population Based Cancer Registries; Several Hospital Based Cancer Registries</a:t>
            </a:r>
          </a:p>
          <a:p>
            <a:r>
              <a:rPr lang="en-GB" sz="2800" dirty="0" smtClean="0"/>
              <a:t>Establishment of the National </a:t>
            </a:r>
            <a:r>
              <a:rPr lang="en-GB" sz="2800" dirty="0"/>
              <a:t>C</a:t>
            </a:r>
            <a:r>
              <a:rPr lang="en-GB" sz="2800" dirty="0" smtClean="0"/>
              <a:t>ancer Registry </a:t>
            </a:r>
            <a:r>
              <a:rPr lang="en-GB" sz="2800" dirty="0" err="1" smtClean="0"/>
              <a:t>ongoing</a:t>
            </a:r>
            <a:endParaRPr lang="en-GB" sz="2800" dirty="0" smtClean="0"/>
          </a:p>
          <a:p>
            <a:r>
              <a:rPr lang="en-GB" sz="2800" dirty="0" smtClean="0"/>
              <a:t>Reporting currently through DHIS</a:t>
            </a:r>
            <a:endParaRPr lang="en-GB" sz="2800" dirty="0"/>
          </a:p>
          <a:p>
            <a:r>
              <a:rPr lang="en-GB" sz="2800" dirty="0"/>
              <a:t>Limited use of existing data from the registries</a:t>
            </a:r>
          </a:p>
          <a:p>
            <a:pPr lvl="0"/>
            <a:r>
              <a:rPr lang="en-GB" sz="2800" dirty="0" smtClean="0"/>
              <a:t>Paper-based </a:t>
            </a:r>
            <a:r>
              <a:rPr lang="en-GB" sz="2800" dirty="0"/>
              <a:t>and </a:t>
            </a:r>
            <a:r>
              <a:rPr lang="en-GB" sz="2800" dirty="0" smtClean="0"/>
              <a:t>under-reporting</a:t>
            </a:r>
            <a:endParaRPr lang="en-GB" sz="2800" dirty="0"/>
          </a:p>
          <a:p>
            <a:pPr lvl="0"/>
            <a:r>
              <a:rPr lang="en-GB" sz="2800" dirty="0" smtClean="0"/>
              <a:t>Need to have dedicated HRIOs for cancer registries (Cancer registrars)</a:t>
            </a:r>
            <a:endParaRPr lang="en-GB" sz="2800" dirty="0"/>
          </a:p>
          <a:p>
            <a:endParaRPr lang="en-GB" dirty="0"/>
          </a:p>
        </p:txBody>
      </p:sp>
      <p:sp>
        <p:nvSpPr>
          <p:cNvPr id="4" name="Footer Placeholder 3"/>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576294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chor="t">
            <a:normAutofit fontScale="90000"/>
          </a:bodyPr>
          <a:lstStyle/>
          <a:p>
            <a:r>
              <a:rPr lang="en-US" dirty="0" smtClean="0"/>
              <a:t>Policy Environment in Kenya</a:t>
            </a:r>
            <a:endParaRPr lang="en-US" dirty="0"/>
          </a:p>
        </p:txBody>
      </p:sp>
      <p:sp>
        <p:nvSpPr>
          <p:cNvPr id="3" name="Content Placeholder 2"/>
          <p:cNvSpPr>
            <a:spLocks noGrp="1"/>
          </p:cNvSpPr>
          <p:nvPr>
            <p:ph idx="1"/>
          </p:nvPr>
        </p:nvSpPr>
        <p:spPr>
          <a:xfrm>
            <a:off x="838200" y="1143000"/>
            <a:ext cx="7772400" cy="5238328"/>
          </a:xfrm>
        </p:spPr>
        <p:txBody>
          <a:bodyPr>
            <a:normAutofit/>
          </a:bodyPr>
          <a:lstStyle/>
          <a:p>
            <a:r>
              <a:rPr lang="en-US" dirty="0" smtClean="0"/>
              <a:t>Legislation</a:t>
            </a:r>
          </a:p>
          <a:p>
            <a:pPr lvl="1">
              <a:buFont typeface="Wingdings" pitchFamily="2" charset="2"/>
              <a:buChar char="Ø"/>
            </a:pPr>
            <a:r>
              <a:rPr lang="en-US" sz="2200" dirty="0" smtClean="0"/>
              <a:t>Tobacco Control Act 2007</a:t>
            </a:r>
          </a:p>
          <a:p>
            <a:pPr lvl="1">
              <a:buFont typeface="Wingdings" pitchFamily="2" charset="2"/>
              <a:buChar char="Ø"/>
            </a:pPr>
            <a:r>
              <a:rPr lang="en-US" sz="2200" dirty="0" smtClean="0"/>
              <a:t>Alcoholic Beverages Control Act 2010</a:t>
            </a:r>
          </a:p>
          <a:p>
            <a:pPr lvl="1">
              <a:buFont typeface="Wingdings" pitchFamily="2" charset="2"/>
              <a:buChar char="Ø"/>
            </a:pPr>
            <a:r>
              <a:rPr lang="en-US" sz="2200" dirty="0" smtClean="0"/>
              <a:t>Cancer Control Act 2012</a:t>
            </a:r>
          </a:p>
          <a:p>
            <a:r>
              <a:rPr lang="en-US" dirty="0" smtClean="0"/>
              <a:t>Policy</a:t>
            </a:r>
          </a:p>
          <a:p>
            <a:pPr lvl="1">
              <a:buFont typeface="Wingdings" pitchFamily="2" charset="2"/>
              <a:buChar char="Ø"/>
            </a:pPr>
            <a:r>
              <a:rPr lang="en-US" sz="2200" dirty="0"/>
              <a:t>Kenya National Strategy for the Prevention and Control of NCDs 2015-2020</a:t>
            </a:r>
          </a:p>
          <a:p>
            <a:pPr lvl="1">
              <a:buFont typeface="Wingdings" pitchFamily="2" charset="2"/>
              <a:buChar char="Ø"/>
            </a:pPr>
            <a:r>
              <a:rPr lang="en-US" sz="2200" dirty="0" smtClean="0"/>
              <a:t>National Cancer Control Strategy (2017-2022)</a:t>
            </a:r>
          </a:p>
          <a:p>
            <a:pPr lvl="1">
              <a:buFont typeface="Wingdings" pitchFamily="2" charset="2"/>
              <a:buChar char="Ø"/>
            </a:pPr>
            <a:r>
              <a:rPr lang="en-US" sz="2200" dirty="0" smtClean="0"/>
              <a:t>National Cancer Management Guidelines 2013</a:t>
            </a:r>
          </a:p>
          <a:p>
            <a:pPr lvl="1">
              <a:buFont typeface="Wingdings" pitchFamily="2" charset="2"/>
              <a:buChar char="Ø"/>
            </a:pPr>
            <a:r>
              <a:rPr lang="en-US" sz="2200" dirty="0" smtClean="0"/>
              <a:t>National Cancer Screening Guidelines</a:t>
            </a:r>
          </a:p>
          <a:p>
            <a:pPr lvl="1">
              <a:buFont typeface="Wingdings" pitchFamily="2" charset="2"/>
              <a:buChar char="Ø"/>
            </a:pPr>
            <a:r>
              <a:rPr lang="en-US" sz="2200" dirty="0" smtClean="0"/>
              <a:t>National Cancer Management Protocols</a:t>
            </a:r>
          </a:p>
          <a:p>
            <a:pPr lvl="1">
              <a:buFont typeface="Wingdings" pitchFamily="2" charset="2"/>
              <a:buChar char="Ø"/>
            </a:pPr>
            <a:r>
              <a:rPr lang="en-US" sz="2200" dirty="0" smtClean="0"/>
              <a:t>QA guidelines for specimen handling – under development</a:t>
            </a:r>
          </a:p>
          <a:p>
            <a:pPr lvl="1">
              <a:buFont typeface="Wingdings" pitchFamily="2" charset="2"/>
              <a:buChar char="Ø"/>
            </a:pPr>
            <a:endParaRPr lang="en-US" sz="800" dirty="0" smtClean="0"/>
          </a:p>
          <a:p>
            <a:endParaRPr lang="en-US" dirty="0"/>
          </a:p>
        </p:txBody>
      </p:sp>
      <p:sp>
        <p:nvSpPr>
          <p:cNvPr id="4" name="Footer Placeholder 3"/>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2944126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Cancer Burden</a:t>
            </a:r>
          </a:p>
          <a:p>
            <a:pPr marL="0" indent="0">
              <a:buNone/>
            </a:pPr>
            <a:endParaRPr lang="en-GB" dirty="0" smtClean="0"/>
          </a:p>
          <a:p>
            <a:r>
              <a:rPr lang="en-GB" dirty="0" smtClean="0"/>
              <a:t>Components of cancer control</a:t>
            </a:r>
          </a:p>
          <a:p>
            <a:pPr marL="0" indent="0">
              <a:buNone/>
            </a:pPr>
            <a:endParaRPr lang="en-GB" dirty="0" smtClean="0"/>
          </a:p>
          <a:p>
            <a:r>
              <a:rPr lang="en-GB" dirty="0" smtClean="0"/>
              <a:t>National Cancer Control Framework</a:t>
            </a:r>
          </a:p>
          <a:p>
            <a:pPr marL="0" indent="0">
              <a:buNone/>
            </a:pPr>
            <a:endParaRPr lang="en-GB" dirty="0" smtClean="0"/>
          </a:p>
          <a:p>
            <a:r>
              <a:rPr lang="en-GB" dirty="0" smtClean="0"/>
              <a:t>National Cancer Control Strategy</a:t>
            </a:r>
          </a:p>
          <a:p>
            <a:pPr marL="0" indent="0">
              <a:buNone/>
            </a:pPr>
            <a:endParaRPr lang="en-GB" dirty="0" smtClean="0"/>
          </a:p>
          <a:p>
            <a:r>
              <a:rPr lang="en-GB" dirty="0" smtClean="0"/>
              <a:t>National Cancer Screening Guidelines</a:t>
            </a:r>
            <a:endParaRPr lang="en-GB" dirty="0"/>
          </a:p>
        </p:txBody>
      </p:sp>
      <p:sp>
        <p:nvSpPr>
          <p:cNvPr id="4" name="Footer Placeholder 3"/>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2726704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9701" y="342901"/>
            <a:ext cx="6342837" cy="6381751"/>
          </a:xfrm>
          <a:prstGeom prst="rect">
            <a:avLst/>
          </a:prstGeom>
        </p:spPr>
      </p:pic>
      <p:sp>
        <p:nvSpPr>
          <p:cNvPr id="3" name="Footer Placeholder 2"/>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20237446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Coordination- National Cancer Institute of Kenya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Established under the Cancer Control Act (No. 15) of 2012</a:t>
            </a:r>
          </a:p>
          <a:p>
            <a:pPr>
              <a:buNone/>
            </a:pPr>
            <a:endParaRPr lang="en-US" dirty="0" smtClean="0"/>
          </a:p>
          <a:p>
            <a:r>
              <a:rPr lang="en-US" dirty="0" smtClean="0"/>
              <a:t>Multi-</a:t>
            </a:r>
            <a:r>
              <a:rPr lang="en-US" dirty="0" err="1" smtClean="0"/>
              <a:t>sectoral</a:t>
            </a:r>
            <a:r>
              <a:rPr lang="en-US" dirty="0" smtClean="0"/>
              <a:t> membership</a:t>
            </a:r>
          </a:p>
          <a:p>
            <a:pPr lvl="1">
              <a:buFont typeface="Wingdings" pitchFamily="2" charset="2"/>
              <a:buChar char="Ø"/>
            </a:pPr>
            <a:r>
              <a:rPr lang="en-US" dirty="0" smtClean="0"/>
              <a:t>Government agencies- MOH, National Treasury, AG’s office</a:t>
            </a:r>
          </a:p>
          <a:p>
            <a:pPr lvl="1">
              <a:buFont typeface="Wingdings" pitchFamily="2" charset="2"/>
              <a:buChar char="Ø"/>
            </a:pPr>
            <a:r>
              <a:rPr lang="en-US" dirty="0" smtClean="0"/>
              <a:t>Civil Society</a:t>
            </a:r>
          </a:p>
          <a:p>
            <a:pPr lvl="1">
              <a:buFont typeface="Wingdings" pitchFamily="2" charset="2"/>
              <a:buChar char="Ø"/>
            </a:pPr>
            <a:r>
              <a:rPr lang="en-US" dirty="0" smtClean="0"/>
              <a:t>Media owners association</a:t>
            </a:r>
          </a:p>
          <a:p>
            <a:pPr lvl="1">
              <a:buFont typeface="Wingdings" pitchFamily="2" charset="2"/>
              <a:buChar char="Ø"/>
            </a:pPr>
            <a:r>
              <a:rPr lang="en-US" dirty="0" smtClean="0"/>
              <a:t>Philanthropist</a:t>
            </a:r>
          </a:p>
          <a:p>
            <a:pPr lvl="1">
              <a:buFont typeface="Wingdings" pitchFamily="2" charset="2"/>
              <a:buChar char="Ø"/>
            </a:pPr>
            <a:r>
              <a:rPr lang="en-US" dirty="0" smtClean="0"/>
              <a:t>Academia</a:t>
            </a:r>
          </a:p>
          <a:p>
            <a:pPr lvl="1">
              <a:buFont typeface="Wingdings" pitchFamily="2" charset="2"/>
              <a:buChar char="Ø"/>
            </a:pPr>
            <a:r>
              <a:rPr lang="en-US" dirty="0" smtClean="0"/>
              <a:t>Research organizations</a:t>
            </a:r>
          </a:p>
          <a:p>
            <a:pPr lvl="1">
              <a:buNone/>
            </a:pPr>
            <a:endParaRPr lang="en-US" dirty="0" smtClean="0"/>
          </a:p>
          <a:p>
            <a:pPr marL="0"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Kenya Chemosafe Program 2018</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NCI Kenya Mandate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Advise the Cabinet Secretary on matters related to cancer treatment </a:t>
            </a:r>
          </a:p>
          <a:p>
            <a:pPr lvl="0"/>
            <a:r>
              <a:rPr lang="en-US" dirty="0" smtClean="0"/>
              <a:t>Oversee establishment of cancer management centers in the country</a:t>
            </a:r>
          </a:p>
          <a:p>
            <a:r>
              <a:rPr lang="en-US" dirty="0" smtClean="0"/>
              <a:t>Ensure coordination of treatment services, psycho-social and community support of cancer patients</a:t>
            </a:r>
          </a:p>
          <a:p>
            <a:r>
              <a:rPr lang="en-US" dirty="0" smtClean="0"/>
              <a:t>Oversee development of information and education material on cancer </a:t>
            </a:r>
          </a:p>
          <a:p>
            <a:pPr lvl="0"/>
            <a:r>
              <a:rPr lang="en-US" dirty="0" smtClean="0"/>
              <a:t>Monitor collection, analysis and dissemination of cancer registration data;</a:t>
            </a:r>
          </a:p>
          <a:p>
            <a:endParaRPr lang="en-US" dirty="0"/>
          </a:p>
        </p:txBody>
      </p:sp>
      <p:sp>
        <p:nvSpPr>
          <p:cNvPr id="4" name="Footer Placeholder 3"/>
          <p:cNvSpPr>
            <a:spLocks noGrp="1"/>
          </p:cNvSpPr>
          <p:nvPr>
            <p:ph type="ftr" sz="quarter" idx="11"/>
          </p:nvPr>
        </p:nvSpPr>
        <p:spPr/>
        <p:txBody>
          <a:bodyPr/>
          <a:lstStyle/>
          <a:p>
            <a:r>
              <a:rPr lang="en-US" smtClean="0"/>
              <a:t>Kenya Chemosafe Program 2018</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NCI Kenya Mandate</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Provide for coordination, documentation and sharing of international and local cancer research efforts;</a:t>
            </a:r>
          </a:p>
          <a:p>
            <a:r>
              <a:rPr lang="en-US" dirty="0" smtClean="0"/>
              <a:t>Establish mechanisms for access to affordable, safely administered cancer medicines, biological materials and other therapeutic substances</a:t>
            </a:r>
          </a:p>
          <a:p>
            <a:pPr lvl="0"/>
            <a:r>
              <a:rPr lang="en-US" dirty="0" smtClean="0"/>
              <a:t>Ensure environmental causes and aggravations of cancer are addressed;</a:t>
            </a:r>
          </a:p>
          <a:p>
            <a:r>
              <a:rPr lang="en-US" dirty="0" smtClean="0"/>
              <a:t>Ensure access to accredited vocation training in cancer prevention and treatment</a:t>
            </a:r>
          </a:p>
          <a:p>
            <a:r>
              <a:rPr lang="en-US" dirty="0" smtClean="0"/>
              <a:t>Share information on cancer prevention and control </a:t>
            </a:r>
            <a:endParaRPr lang="en-US" dirty="0"/>
          </a:p>
        </p:txBody>
      </p:sp>
      <p:sp>
        <p:nvSpPr>
          <p:cNvPr id="4" name="Footer Placeholder 3"/>
          <p:cNvSpPr>
            <a:spLocks noGrp="1"/>
          </p:cNvSpPr>
          <p:nvPr>
            <p:ph type="ftr" sz="quarter" idx="11"/>
          </p:nvPr>
        </p:nvSpPr>
        <p:spPr/>
        <p:txBody>
          <a:bodyPr/>
          <a:lstStyle/>
          <a:p>
            <a:r>
              <a:rPr lang="en-US" smtClean="0"/>
              <a:t>Kenya Chemosafe Program 2018</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PILLARS </a:t>
            </a:r>
            <a:endParaRPr lang="en-US" dirty="0"/>
          </a:p>
        </p:txBody>
      </p:sp>
      <p:graphicFrame>
        <p:nvGraphicFramePr>
          <p:cNvPr id="8" name="Content Placeholder 7"/>
          <p:cNvGraphicFramePr>
            <a:graphicFrameLocks noGrp="1"/>
          </p:cNvGraphicFramePr>
          <p:nvPr>
            <p:ph sz="half" idx="2"/>
            <p:extLst/>
          </p:nvPr>
        </p:nvGraphicFramePr>
        <p:xfrm>
          <a:off x="5389808" y="1596981"/>
          <a:ext cx="3296992" cy="4529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4"/>
          <p:cNvPicPr>
            <a:picLocks noGrp="1" noChangeAspect="1"/>
          </p:cNvPicPr>
          <p:nvPr>
            <p:ph sz="half" idx="1"/>
          </p:nvPr>
        </p:nvPicPr>
        <p:blipFill>
          <a:blip r:embed="rId7" cstate="print"/>
          <a:stretch>
            <a:fillRect/>
          </a:stretch>
        </p:blipFill>
        <p:spPr>
          <a:xfrm rot="860563">
            <a:off x="975405" y="830589"/>
            <a:ext cx="3352383" cy="5233666"/>
          </a:xfrm>
          <a:prstGeom prst="rect">
            <a:avLst/>
          </a:prstGeom>
        </p:spPr>
      </p:pic>
      <p:sp>
        <p:nvSpPr>
          <p:cNvPr id="5" name="Footer Placeholder 4"/>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527741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Interventions (1)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4648867"/>
              </p:ext>
            </p:extLst>
          </p:nvPr>
        </p:nvGraphicFramePr>
        <p:xfrm>
          <a:off x="822722" y="1846264"/>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13389173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Interventions (2)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2135638"/>
              </p:ext>
            </p:extLst>
          </p:nvPr>
        </p:nvGraphicFramePr>
        <p:xfrm>
          <a:off x="822722" y="1846264"/>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15897232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Interventions (3)</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6408439"/>
              </p:ext>
            </p:extLst>
          </p:nvPr>
        </p:nvGraphicFramePr>
        <p:xfrm>
          <a:off x="822722" y="1846264"/>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10465267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chor="t">
            <a:normAutofit fontScale="90000"/>
          </a:bodyPr>
          <a:lstStyle/>
          <a:p>
            <a:r>
              <a:rPr lang="en-US" dirty="0" smtClean="0"/>
              <a:t>Challenges</a:t>
            </a:r>
            <a:endParaRPr lang="en-US" dirty="0"/>
          </a:p>
        </p:txBody>
      </p:sp>
      <p:sp>
        <p:nvSpPr>
          <p:cNvPr id="3" name="Content Placeholder 2"/>
          <p:cNvSpPr>
            <a:spLocks noGrp="1"/>
          </p:cNvSpPr>
          <p:nvPr>
            <p:ph idx="1"/>
          </p:nvPr>
        </p:nvSpPr>
        <p:spPr>
          <a:xfrm>
            <a:off x="914400" y="1066800"/>
            <a:ext cx="7772400" cy="5181600"/>
          </a:xfrm>
        </p:spPr>
        <p:txBody>
          <a:bodyPr>
            <a:normAutofit/>
          </a:bodyPr>
          <a:lstStyle/>
          <a:p>
            <a:pPr marL="342900" indent="-342900">
              <a:spcAft>
                <a:spcPts val="600"/>
              </a:spcAft>
              <a:buFont typeface="Arial" pitchFamily="34" charset="0"/>
              <a:buChar char="•"/>
              <a:defRPr/>
            </a:pPr>
            <a:r>
              <a:rPr lang="en-US" sz="2800" dirty="0" smtClean="0">
                <a:cs typeface="Arial" panose="020B0604020202020204" pitchFamily="34" charset="0"/>
              </a:rPr>
              <a:t>Low awareness about cancer- low screening uptake</a:t>
            </a:r>
          </a:p>
          <a:p>
            <a:pPr marL="342900" indent="-342900">
              <a:spcAft>
                <a:spcPts val="600"/>
              </a:spcAft>
              <a:buFont typeface="Arial" pitchFamily="34" charset="0"/>
              <a:buChar char="•"/>
              <a:defRPr/>
            </a:pPr>
            <a:r>
              <a:rPr lang="en-US" sz="2800" dirty="0" smtClean="0">
                <a:cs typeface="Arial" panose="020B0604020202020204" pitchFamily="34" charset="0"/>
              </a:rPr>
              <a:t>Inadequate specialized personnel- numbers, skills</a:t>
            </a:r>
          </a:p>
          <a:p>
            <a:pPr marL="342900" indent="-342900">
              <a:spcAft>
                <a:spcPts val="600"/>
              </a:spcAft>
              <a:buFont typeface="Arial" pitchFamily="34" charset="0"/>
              <a:buChar char="•"/>
              <a:defRPr/>
            </a:pPr>
            <a:r>
              <a:rPr lang="en-US" sz="2800" dirty="0" smtClean="0">
                <a:cs typeface="Arial" panose="020B0604020202020204" pitchFamily="34" charset="0"/>
              </a:rPr>
              <a:t>Low capacity to carry out cancer diagnosis</a:t>
            </a:r>
          </a:p>
          <a:p>
            <a:pPr marL="342900" indent="-342900">
              <a:spcAft>
                <a:spcPts val="600"/>
              </a:spcAft>
              <a:buFont typeface="Arial" pitchFamily="34" charset="0"/>
              <a:buChar char="•"/>
              <a:defRPr/>
            </a:pPr>
            <a:r>
              <a:rPr lang="en-US" sz="2800" dirty="0" smtClean="0">
                <a:cs typeface="Arial" panose="020B0604020202020204" pitchFamily="34" charset="0"/>
              </a:rPr>
              <a:t>Inadequate treatment infrastructure</a:t>
            </a:r>
          </a:p>
          <a:p>
            <a:pPr marL="342900" indent="-342900">
              <a:spcAft>
                <a:spcPts val="600"/>
              </a:spcAft>
              <a:buFont typeface="Arial" pitchFamily="34" charset="0"/>
              <a:buChar char="•"/>
              <a:defRPr/>
            </a:pPr>
            <a:r>
              <a:rPr lang="en-US" sz="2800" dirty="0" smtClean="0">
                <a:cs typeface="Arial" panose="020B0604020202020204" pitchFamily="34" charset="0"/>
              </a:rPr>
              <a:t>Poor documentation- demographic and medical information missing/ not recorded in the patient’s notes; low registration rates </a:t>
            </a:r>
          </a:p>
          <a:p>
            <a:pPr marL="342900" indent="-342900">
              <a:spcAft>
                <a:spcPts val="600"/>
              </a:spcAft>
              <a:buFont typeface="Arial" pitchFamily="34" charset="0"/>
              <a:buChar char="•"/>
              <a:defRPr/>
            </a:pPr>
            <a:r>
              <a:rPr lang="en-US" sz="2800" dirty="0" smtClean="0">
                <a:cs typeface="Arial" panose="020B0604020202020204" pitchFamily="34" charset="0"/>
              </a:rPr>
              <a:t>Limited funding to cancer prevention and control</a:t>
            </a:r>
          </a:p>
          <a:p>
            <a:pPr marL="342900" indent="-342900">
              <a:spcAft>
                <a:spcPts val="600"/>
              </a:spcAft>
              <a:buFont typeface="Arial" pitchFamily="34" charset="0"/>
              <a:buChar char="•"/>
              <a:defRPr/>
            </a:pPr>
            <a:endParaRPr lang="en-US" sz="2800" dirty="0" smtClean="0">
              <a:cs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3399680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for Action</a:t>
            </a:r>
            <a:endParaRPr lang="en-US" dirty="0"/>
          </a:p>
        </p:txBody>
      </p:sp>
      <p:sp>
        <p:nvSpPr>
          <p:cNvPr id="3" name="Content Placeholder 2"/>
          <p:cNvSpPr>
            <a:spLocks noGrp="1"/>
          </p:cNvSpPr>
          <p:nvPr>
            <p:ph idx="1"/>
          </p:nvPr>
        </p:nvSpPr>
        <p:spPr/>
        <p:txBody>
          <a:bodyPr/>
          <a:lstStyle/>
          <a:p>
            <a:r>
              <a:rPr lang="en-US" dirty="0" smtClean="0"/>
              <a:t>High index of suspicion for cancer</a:t>
            </a:r>
          </a:p>
          <a:p>
            <a:r>
              <a:rPr lang="en-US" dirty="0" smtClean="0"/>
              <a:t>Appropriate awareness creation on cancer</a:t>
            </a:r>
          </a:p>
          <a:p>
            <a:r>
              <a:rPr lang="en-US" dirty="0" smtClean="0"/>
              <a:t>Timely referrals for patients</a:t>
            </a:r>
          </a:p>
          <a:p>
            <a:r>
              <a:rPr lang="en-US" dirty="0" smtClean="0"/>
              <a:t>Documentation of data &amp; reporting</a:t>
            </a:r>
          </a:p>
          <a:p>
            <a:r>
              <a:rPr lang="en-US" dirty="0" smtClean="0"/>
              <a:t>Advocacy in all aspects of cancer </a:t>
            </a:r>
          </a:p>
          <a:p>
            <a:r>
              <a:rPr lang="en-US" dirty="0" smtClean="0"/>
              <a:t>Encourage NHIF enrollment by patients and the public</a:t>
            </a:r>
            <a:endParaRPr lang="en-US" dirty="0"/>
          </a:p>
        </p:txBody>
      </p:sp>
      <p:sp>
        <p:nvSpPr>
          <p:cNvPr id="4" name="Footer Placeholder 3"/>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3256894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Statistics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785" y="1600200"/>
            <a:ext cx="821243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4392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057400"/>
            <a:ext cx="5078408" cy="3240024"/>
          </a:xfrm>
          <a:prstGeom prst="rect">
            <a:avLst/>
          </a:prstGeom>
        </p:spPr>
      </p:pic>
      <p:sp>
        <p:nvSpPr>
          <p:cNvPr id="5" name="Footer Placeholder 4"/>
          <p:cNvSpPr>
            <a:spLocks noGrp="1"/>
          </p:cNvSpPr>
          <p:nvPr>
            <p:ph type="ftr" sz="quarter" idx="11"/>
          </p:nvPr>
        </p:nvSpPr>
        <p:spPr/>
        <p:txBody>
          <a:bodyPr/>
          <a:lstStyle/>
          <a:p>
            <a:r>
              <a:rPr lang="en-US" smtClean="0"/>
              <a:t>Kenya Chemosafe Program 2018</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Statistics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785" y="1600200"/>
            <a:ext cx="821243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736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chor="t"/>
          <a:lstStyle/>
          <a:p>
            <a:r>
              <a:rPr lang="en-US" dirty="0" smtClean="0"/>
              <a:t>Cancer in Kenya</a:t>
            </a:r>
            <a:endParaRPr lang="en-US" dirty="0"/>
          </a:p>
        </p:txBody>
      </p:sp>
      <p:sp>
        <p:nvSpPr>
          <p:cNvPr id="3" name="Content Placeholder 2"/>
          <p:cNvSpPr>
            <a:spLocks noGrp="1"/>
          </p:cNvSpPr>
          <p:nvPr>
            <p:ph idx="1"/>
          </p:nvPr>
        </p:nvSpPr>
        <p:spPr>
          <a:xfrm>
            <a:off x="914400" y="1447800"/>
            <a:ext cx="7772400" cy="4876800"/>
          </a:xfrm>
        </p:spPr>
        <p:txBody>
          <a:bodyPr>
            <a:normAutofit/>
          </a:bodyPr>
          <a:lstStyle/>
          <a:p>
            <a:r>
              <a:rPr lang="en-US" sz="2400" dirty="0" smtClean="0"/>
              <a:t>3</a:t>
            </a:r>
            <a:r>
              <a:rPr lang="en-US" sz="2400" baseline="30000" dirty="0" smtClean="0"/>
              <a:t>rd</a:t>
            </a:r>
            <a:r>
              <a:rPr lang="en-US" sz="2400" dirty="0" smtClean="0"/>
              <a:t> leading </a:t>
            </a:r>
            <a:r>
              <a:rPr lang="en-US" sz="2400" dirty="0"/>
              <a:t>cause of death in Kenya, </a:t>
            </a:r>
            <a:r>
              <a:rPr lang="en-US" sz="2400" dirty="0" smtClean="0"/>
              <a:t>after </a:t>
            </a:r>
            <a:r>
              <a:rPr lang="en-US" sz="2400" dirty="0"/>
              <a:t>infectious diseases and cardiovascular diseases </a:t>
            </a:r>
            <a:endParaRPr lang="en-US" sz="2400" dirty="0" smtClean="0"/>
          </a:p>
          <a:p>
            <a:pPr marL="114300" indent="0">
              <a:buNone/>
            </a:pPr>
            <a:endParaRPr lang="en-US" sz="2400" dirty="0" smtClean="0"/>
          </a:p>
          <a:p>
            <a:r>
              <a:rPr lang="en-US" sz="2400" dirty="0" smtClean="0"/>
              <a:t>2018: </a:t>
            </a:r>
            <a:r>
              <a:rPr lang="en-US" sz="2400" b="1" dirty="0" smtClean="0"/>
              <a:t>47,887</a:t>
            </a:r>
            <a:r>
              <a:rPr lang="en-US" sz="2400" dirty="0" smtClean="0">
                <a:solidFill>
                  <a:srgbClr val="FF0000"/>
                </a:solidFill>
              </a:rPr>
              <a:t> </a:t>
            </a:r>
            <a:r>
              <a:rPr lang="en-US" sz="2400" dirty="0" smtClean="0"/>
              <a:t>new cases; </a:t>
            </a:r>
            <a:r>
              <a:rPr lang="en-US" sz="2400" b="1" dirty="0" smtClean="0"/>
              <a:t>32,987 </a:t>
            </a:r>
            <a:r>
              <a:rPr lang="en-US" sz="2400" dirty="0"/>
              <a:t>deaths (</a:t>
            </a:r>
            <a:r>
              <a:rPr lang="en-US" sz="2400" dirty="0" smtClean="0"/>
              <a:t>GLOBOCAN, 2018)</a:t>
            </a:r>
          </a:p>
          <a:p>
            <a:pPr marL="0" indent="0">
              <a:buNone/>
            </a:pPr>
            <a:endParaRPr lang="en-US" sz="2400" dirty="0" smtClean="0"/>
          </a:p>
          <a:p>
            <a:r>
              <a:rPr lang="en-US" sz="2400" dirty="0" smtClean="0"/>
              <a:t>New cases: males </a:t>
            </a:r>
            <a:r>
              <a:rPr lang="en-US" sz="2400" b="1" dirty="0" smtClean="0"/>
              <a:t>19,199, </a:t>
            </a:r>
            <a:r>
              <a:rPr lang="en-US" sz="2400" dirty="0" smtClean="0"/>
              <a:t>females </a:t>
            </a:r>
            <a:r>
              <a:rPr lang="en-US" sz="2400" b="1" dirty="0" smtClean="0"/>
              <a:t>28,688</a:t>
            </a:r>
            <a:r>
              <a:rPr lang="en-US" sz="2400" dirty="0" smtClean="0"/>
              <a:t>, 0-19 years – </a:t>
            </a:r>
            <a:r>
              <a:rPr lang="en-US" sz="2400" b="1" dirty="0" smtClean="0"/>
              <a:t>3,272 </a:t>
            </a:r>
            <a:r>
              <a:rPr lang="en-US" sz="2400" dirty="0"/>
              <a:t>(GLOBOCAN, 2018)</a:t>
            </a:r>
          </a:p>
          <a:p>
            <a:pPr marL="0" indent="0">
              <a:buNone/>
            </a:pPr>
            <a:endParaRPr lang="en-US" sz="2400" dirty="0" smtClean="0">
              <a:solidFill>
                <a:srgbClr val="FF0000"/>
              </a:solidFill>
            </a:endParaRPr>
          </a:p>
          <a:p>
            <a:pPr lvl="1">
              <a:buFont typeface="Wingdings" pitchFamily="2" charset="2"/>
              <a:buChar char="Ø"/>
            </a:pPr>
            <a:r>
              <a:rPr lang="en-US" sz="2200" dirty="0" smtClean="0"/>
              <a:t>45% increase in incidence from 2012</a:t>
            </a:r>
          </a:p>
          <a:p>
            <a:pPr marL="114300" indent="0">
              <a:buNone/>
            </a:pPr>
            <a:endParaRPr lang="en-US" sz="2400" dirty="0" smtClean="0"/>
          </a:p>
          <a:p>
            <a:pPr marL="0" indent="0">
              <a:buNone/>
            </a:pPr>
            <a:endParaRPr lang="en-US" sz="2400" dirty="0" smtClean="0"/>
          </a:p>
          <a:p>
            <a:endParaRPr lang="en-US" sz="2400" dirty="0" smtClean="0">
              <a:solidFill>
                <a:srgbClr val="FF0000"/>
              </a:solidFill>
            </a:endParaRPr>
          </a:p>
        </p:txBody>
      </p:sp>
      <p:sp>
        <p:nvSpPr>
          <p:cNvPr id="4" name="Footer Placeholder 3"/>
          <p:cNvSpPr>
            <a:spLocks noGrp="1"/>
          </p:cNvSpPr>
          <p:nvPr>
            <p:ph type="ftr" sz="quarter" idx="11"/>
          </p:nvPr>
        </p:nvSpPr>
        <p:spPr/>
        <p:txBody>
          <a:bodyPr/>
          <a:lstStyle/>
          <a:p>
            <a:r>
              <a:rPr lang="en-US" smtClean="0"/>
              <a:t>Kenya Chemosafe Program 2018</a:t>
            </a:r>
            <a:endParaRPr lang="en-US"/>
          </a:p>
        </p:txBody>
      </p:sp>
    </p:spTree>
    <p:extLst>
      <p:ext uri="{BB962C8B-B14F-4D97-AF65-F5344CB8AC3E}">
        <p14:creationId xmlns:p14="http://schemas.microsoft.com/office/powerpoint/2010/main" val="887676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Statistics</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785" y="1600200"/>
            <a:ext cx="821243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786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Statistics</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785" y="1600200"/>
            <a:ext cx="821243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13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Statistics</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785" y="1600200"/>
            <a:ext cx="821243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139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1362</TotalTime>
  <Words>1517</Words>
  <Application>Microsoft Office PowerPoint</Application>
  <PresentationFormat>On-screen Show (4:3)</PresentationFormat>
  <Paragraphs>279</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Cancer Landscape in Kenya</vt:lpstr>
      <vt:lpstr>Outline</vt:lpstr>
      <vt:lpstr>Cancer Statistics</vt:lpstr>
      <vt:lpstr>Cancer Statistics</vt:lpstr>
      <vt:lpstr>Cancer in Kenya</vt:lpstr>
      <vt:lpstr>Cancer Statistics</vt:lpstr>
      <vt:lpstr>Cancer Statistics</vt:lpstr>
      <vt:lpstr>Cancer Statistics</vt:lpstr>
      <vt:lpstr>Cancer Statistics</vt:lpstr>
      <vt:lpstr>Cancer Statistics</vt:lpstr>
      <vt:lpstr>Incident cases and deaths in Kenya</vt:lpstr>
      <vt:lpstr>Components of Cancer Control</vt:lpstr>
      <vt:lpstr>Primary Prevention</vt:lpstr>
      <vt:lpstr>Current Tobacco Use</vt:lpstr>
      <vt:lpstr>Current Alcohol Drinkers </vt:lpstr>
      <vt:lpstr>Prevalence of Overweight and Obesity</vt:lpstr>
      <vt:lpstr>Low consumption of fruits and vegetables</vt:lpstr>
      <vt:lpstr>HPV Vaccination</vt:lpstr>
      <vt:lpstr>Early Detection </vt:lpstr>
      <vt:lpstr>Early Detection - KDHS 2014</vt:lpstr>
      <vt:lpstr>Diagnosis and Treatment </vt:lpstr>
      <vt:lpstr>Diagnosis and Treatment (2)</vt:lpstr>
      <vt:lpstr>Diagnosis and Treatment (3)</vt:lpstr>
      <vt:lpstr>Human Resource Capacity</vt:lpstr>
      <vt:lpstr>Universal Health Coverage (UHC) and Cancer Management</vt:lpstr>
      <vt:lpstr>Palliative Care</vt:lpstr>
      <vt:lpstr>Cancer Surveillance and Research</vt:lpstr>
      <vt:lpstr>Policy Environment in Kenya</vt:lpstr>
      <vt:lpstr>PowerPoint Presentation</vt:lpstr>
      <vt:lpstr>Coordination- National Cancer Institute of Kenya</vt:lpstr>
      <vt:lpstr>NCI Kenya Mandate</vt:lpstr>
      <vt:lpstr>NCI Kenya Mandate</vt:lpstr>
      <vt:lpstr>                                         PILLARS </vt:lpstr>
      <vt:lpstr>Priority Interventions (1)</vt:lpstr>
      <vt:lpstr>Priority Interventions (2) </vt:lpstr>
      <vt:lpstr>Priority Interventions (3)</vt:lpstr>
      <vt:lpstr>Challenges</vt:lpstr>
      <vt:lpstr>Call for Action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Can, I Can”</dc:title>
  <dc:creator>Alfred</dc:creator>
  <cp:lastModifiedBy>Hewlett-Packard Company</cp:lastModifiedBy>
  <cp:revision>59</cp:revision>
  <dcterms:created xsi:type="dcterms:W3CDTF">2018-05-04T13:57:53Z</dcterms:created>
  <dcterms:modified xsi:type="dcterms:W3CDTF">2019-05-29T08:16:12Z</dcterms:modified>
</cp:coreProperties>
</file>